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8" r:id="rId6"/>
    <p:sldId id="259" r:id="rId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37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D824A9-8972-4EB7-87F8-A1C11742D0AF}" v="2" dt="2024-03-05T13:46:54.7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108" d="100"/>
          <a:sy n="108" d="100"/>
        </p:scale>
        <p:origin x="426" y="1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y Murch" userId="203cd33c-ffde-4813-9469-f0e23de93282" providerId="ADAL" clId="{7BD824A9-8972-4EB7-87F8-A1C11742D0AF}"/>
    <pc:docChg chg="modSld">
      <pc:chgData name="Lucy Murch" userId="203cd33c-ffde-4813-9469-f0e23de93282" providerId="ADAL" clId="{7BD824A9-8972-4EB7-87F8-A1C11742D0AF}" dt="2024-03-05T13:47:12.195" v="439" actId="20577"/>
      <pc:docMkLst>
        <pc:docMk/>
      </pc:docMkLst>
      <pc:sldChg chg="modSp mod">
        <pc:chgData name="Lucy Murch" userId="203cd33c-ffde-4813-9469-f0e23de93282" providerId="ADAL" clId="{7BD824A9-8972-4EB7-87F8-A1C11742D0AF}" dt="2024-03-05T13:47:12.195" v="439" actId="20577"/>
        <pc:sldMkLst>
          <pc:docMk/>
          <pc:sldMk cId="3964278218" sldId="256"/>
        </pc:sldMkLst>
        <pc:graphicFrameChg chg="modGraphic">
          <ac:chgData name="Lucy Murch" userId="203cd33c-ffde-4813-9469-f0e23de93282" providerId="ADAL" clId="{7BD824A9-8972-4EB7-87F8-A1C11742D0AF}" dt="2024-03-05T13:47:12.195" v="439" actId="20577"/>
          <ac:graphicFrameMkLst>
            <pc:docMk/>
            <pc:sldMk cId="3964278218" sldId="256"/>
            <ac:graphicFrameMk id="4" creationId="{00000000-0000-0000-0000-000000000000}"/>
          </ac:graphicFrameMkLst>
        </pc:graphicFrameChg>
      </pc:sldChg>
      <pc:sldChg chg="modSp mod">
        <pc:chgData name="Lucy Murch" userId="203cd33c-ffde-4813-9469-f0e23de93282" providerId="ADAL" clId="{7BD824A9-8972-4EB7-87F8-A1C11742D0AF}" dt="2024-03-05T13:46:32.241" v="412"/>
        <pc:sldMkLst>
          <pc:docMk/>
          <pc:sldMk cId="1939363318" sldId="258"/>
        </pc:sldMkLst>
        <pc:graphicFrameChg chg="mod modGraphic">
          <ac:chgData name="Lucy Murch" userId="203cd33c-ffde-4813-9469-f0e23de93282" providerId="ADAL" clId="{7BD824A9-8972-4EB7-87F8-A1C11742D0AF}" dt="2024-03-05T13:46:32.241" v="412"/>
          <ac:graphicFrameMkLst>
            <pc:docMk/>
            <pc:sldMk cId="1939363318" sldId="258"/>
            <ac:graphicFrameMk id="4" creationId="{00000000-0000-0000-0000-000000000000}"/>
          </ac:graphicFrameMkLst>
        </pc:graphicFrameChg>
      </pc:sldChg>
      <pc:sldChg chg="modSp mod">
        <pc:chgData name="Lucy Murch" userId="203cd33c-ffde-4813-9469-f0e23de93282" providerId="ADAL" clId="{7BD824A9-8972-4EB7-87F8-A1C11742D0AF}" dt="2024-03-05T13:46:54.797" v="431"/>
        <pc:sldMkLst>
          <pc:docMk/>
          <pc:sldMk cId="1313658814" sldId="259"/>
        </pc:sldMkLst>
        <pc:graphicFrameChg chg="mod modGraphic">
          <ac:chgData name="Lucy Murch" userId="203cd33c-ffde-4813-9469-f0e23de93282" providerId="ADAL" clId="{7BD824A9-8972-4EB7-87F8-A1C11742D0AF}" dt="2024-03-05T13:46:54.797" v="431"/>
          <ac:graphicFrameMkLst>
            <pc:docMk/>
            <pc:sldMk cId="1313658814" sldId="259"/>
            <ac:graphicFrameMk id="4" creationId="{00000000-0000-0000-0000-000000000000}"/>
          </ac:graphicFrameMkLst>
        </pc:graphicFrameChg>
        <pc:picChg chg="mod">
          <ac:chgData name="Lucy Murch" userId="203cd33c-ffde-4813-9469-f0e23de93282" providerId="ADAL" clId="{7BD824A9-8972-4EB7-87F8-A1C11742D0AF}" dt="2024-03-05T13:46:40.145" v="413" actId="1076"/>
          <ac:picMkLst>
            <pc:docMk/>
            <pc:sldMk cId="1313658814" sldId="259"/>
            <ac:picMk id="35" creationId="{E7B8D4DA-5348-459D-B3C9-DC8746794A58}"/>
          </ac:picMkLst>
        </pc:picChg>
      </pc:sldChg>
    </pc:docChg>
  </pc:docChgLst>
  <pc:docChgLst>
    <pc:chgData name="Lucy Murch" userId="S::lucy.murch@ventrus.org.uk::203cd33c-ffde-4813-9469-f0e23de93282" providerId="AD" clId="Web-{CD377ADA-7529-E2BD-D2E3-63F0D0E0D9E8}"/>
    <pc:docChg chg="modSld">
      <pc:chgData name="Lucy Murch" userId="S::lucy.murch@ventrus.org.uk::203cd33c-ffde-4813-9469-f0e23de93282" providerId="AD" clId="Web-{CD377ADA-7529-E2BD-D2E3-63F0D0E0D9E8}" dt="2024-03-01T15:08:51.830" v="3" actId="20577"/>
      <pc:docMkLst>
        <pc:docMk/>
      </pc:docMkLst>
      <pc:sldChg chg="modSp">
        <pc:chgData name="Lucy Murch" userId="S::lucy.murch@ventrus.org.uk::203cd33c-ffde-4813-9469-f0e23de93282" providerId="AD" clId="Web-{CD377ADA-7529-E2BD-D2E3-63F0D0E0D9E8}" dt="2024-03-01T15:08:32.392" v="1" actId="20577"/>
        <pc:sldMkLst>
          <pc:docMk/>
          <pc:sldMk cId="3964278218" sldId="256"/>
        </pc:sldMkLst>
        <pc:spChg chg="mod">
          <ac:chgData name="Lucy Murch" userId="S::lucy.murch@ventrus.org.uk::203cd33c-ffde-4813-9469-f0e23de93282" providerId="AD" clId="Web-{CD377ADA-7529-E2BD-D2E3-63F0D0E0D9E8}" dt="2024-03-01T15:08:32.392" v="1" actId="20577"/>
          <ac:spMkLst>
            <pc:docMk/>
            <pc:sldMk cId="3964278218" sldId="256"/>
            <ac:spMk id="6" creationId="{7C9C0DD7-0FA9-BDE7-F7A2-B8CD8D25AF28}"/>
          </ac:spMkLst>
        </pc:spChg>
      </pc:sldChg>
      <pc:sldChg chg="modSp">
        <pc:chgData name="Lucy Murch" userId="S::lucy.murch@ventrus.org.uk::203cd33c-ffde-4813-9469-f0e23de93282" providerId="AD" clId="Web-{CD377ADA-7529-E2BD-D2E3-63F0D0E0D9E8}" dt="2024-03-01T15:08:51.830" v="3" actId="20577"/>
        <pc:sldMkLst>
          <pc:docMk/>
          <pc:sldMk cId="1939363318" sldId="258"/>
        </pc:sldMkLst>
        <pc:spChg chg="mod">
          <ac:chgData name="Lucy Murch" userId="S::lucy.murch@ventrus.org.uk::203cd33c-ffde-4813-9469-f0e23de93282" providerId="AD" clId="Web-{CD377ADA-7529-E2BD-D2E3-63F0D0E0D9E8}" dt="2024-03-01T15:08:51.830" v="3" actId="20577"/>
          <ac:spMkLst>
            <pc:docMk/>
            <pc:sldMk cId="1939363318" sldId="258"/>
            <ac:spMk id="2" creationId="{A488E7F0-EC45-24F8-4542-5B1F2358E6EB}"/>
          </ac:spMkLst>
        </pc:spChg>
      </pc:sldChg>
      <pc:sldChg chg="modSp">
        <pc:chgData name="Lucy Murch" userId="S::lucy.murch@ventrus.org.uk::203cd33c-ffde-4813-9469-f0e23de93282" providerId="AD" clId="Web-{CD377ADA-7529-E2BD-D2E3-63F0D0E0D9E8}" dt="2024-03-01T15:08:42.658" v="2" actId="20577"/>
        <pc:sldMkLst>
          <pc:docMk/>
          <pc:sldMk cId="1313658814" sldId="259"/>
        </pc:sldMkLst>
        <pc:spChg chg="mod">
          <ac:chgData name="Lucy Murch" userId="S::lucy.murch@ventrus.org.uk::203cd33c-ffde-4813-9469-f0e23de93282" providerId="AD" clId="Web-{CD377ADA-7529-E2BD-D2E3-63F0D0E0D9E8}" dt="2024-03-01T15:08:42.658" v="2" actId="20577"/>
          <ac:spMkLst>
            <pc:docMk/>
            <pc:sldMk cId="1313658814" sldId="259"/>
            <ac:spMk id="2" creationId="{EDD15911-A09C-A10A-33EF-4928AA05B5C4}"/>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7BBFDE1-3D9A-40EB-A066-4D5584DB85B0}" type="datetimeFigureOut">
              <a:rPr lang="en-GB" smtClean="0"/>
              <a:t>05/03/2024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22634A-9ADB-479D-ADF4-A7DD8AF94C67}" type="slidenum">
              <a:rPr lang="en-GB" smtClean="0"/>
              <a:t>‹#›</a:t>
            </a:fld>
            <a:endParaRPr lang="en-GB"/>
          </a:p>
        </p:txBody>
      </p:sp>
    </p:spTree>
    <p:extLst>
      <p:ext uri="{BB962C8B-B14F-4D97-AF65-F5344CB8AC3E}">
        <p14:creationId xmlns:p14="http://schemas.microsoft.com/office/powerpoint/2010/main" val="4094691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7BBFDE1-3D9A-40EB-A066-4D5584DB85B0}" type="datetimeFigureOut">
              <a:rPr lang="en-GB" smtClean="0"/>
              <a:t>05/03/2024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22634A-9ADB-479D-ADF4-A7DD8AF94C67}" type="slidenum">
              <a:rPr lang="en-GB" smtClean="0"/>
              <a:t>‹#›</a:t>
            </a:fld>
            <a:endParaRPr lang="en-GB"/>
          </a:p>
        </p:txBody>
      </p:sp>
    </p:spTree>
    <p:extLst>
      <p:ext uri="{BB962C8B-B14F-4D97-AF65-F5344CB8AC3E}">
        <p14:creationId xmlns:p14="http://schemas.microsoft.com/office/powerpoint/2010/main" val="931673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7BBFDE1-3D9A-40EB-A066-4D5584DB85B0}" type="datetimeFigureOut">
              <a:rPr lang="en-GB" smtClean="0"/>
              <a:t>05/03/2024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22634A-9ADB-479D-ADF4-A7DD8AF94C67}" type="slidenum">
              <a:rPr lang="en-GB" smtClean="0"/>
              <a:t>‹#›</a:t>
            </a:fld>
            <a:endParaRPr lang="en-GB"/>
          </a:p>
        </p:txBody>
      </p:sp>
    </p:spTree>
    <p:extLst>
      <p:ext uri="{BB962C8B-B14F-4D97-AF65-F5344CB8AC3E}">
        <p14:creationId xmlns:p14="http://schemas.microsoft.com/office/powerpoint/2010/main" val="31583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7BBFDE1-3D9A-40EB-A066-4D5584DB85B0}" type="datetimeFigureOut">
              <a:rPr lang="en-GB" smtClean="0"/>
              <a:t>05/03/2024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22634A-9ADB-479D-ADF4-A7DD8AF94C67}" type="slidenum">
              <a:rPr lang="en-GB" smtClean="0"/>
              <a:t>‹#›</a:t>
            </a:fld>
            <a:endParaRPr lang="en-GB"/>
          </a:p>
        </p:txBody>
      </p:sp>
    </p:spTree>
    <p:extLst>
      <p:ext uri="{BB962C8B-B14F-4D97-AF65-F5344CB8AC3E}">
        <p14:creationId xmlns:p14="http://schemas.microsoft.com/office/powerpoint/2010/main" val="3573738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7BBFDE1-3D9A-40EB-A066-4D5584DB85B0}" type="datetimeFigureOut">
              <a:rPr lang="en-GB" smtClean="0"/>
              <a:t>05/03/2024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22634A-9ADB-479D-ADF4-A7DD8AF94C67}" type="slidenum">
              <a:rPr lang="en-GB" smtClean="0"/>
              <a:t>‹#›</a:t>
            </a:fld>
            <a:endParaRPr lang="en-GB"/>
          </a:p>
        </p:txBody>
      </p:sp>
    </p:spTree>
    <p:extLst>
      <p:ext uri="{BB962C8B-B14F-4D97-AF65-F5344CB8AC3E}">
        <p14:creationId xmlns:p14="http://schemas.microsoft.com/office/powerpoint/2010/main" val="572672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7BBFDE1-3D9A-40EB-A066-4D5584DB85B0}" type="datetimeFigureOut">
              <a:rPr lang="en-GB" smtClean="0"/>
              <a:t>05/03/2024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22634A-9ADB-479D-ADF4-A7DD8AF94C67}" type="slidenum">
              <a:rPr lang="en-GB" smtClean="0"/>
              <a:t>‹#›</a:t>
            </a:fld>
            <a:endParaRPr lang="en-GB"/>
          </a:p>
        </p:txBody>
      </p:sp>
    </p:spTree>
    <p:extLst>
      <p:ext uri="{BB962C8B-B14F-4D97-AF65-F5344CB8AC3E}">
        <p14:creationId xmlns:p14="http://schemas.microsoft.com/office/powerpoint/2010/main" val="1047260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7BBFDE1-3D9A-40EB-A066-4D5584DB85B0}" type="datetimeFigureOut">
              <a:rPr lang="en-GB" smtClean="0"/>
              <a:t>05/03/2024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B22634A-9ADB-479D-ADF4-A7DD8AF94C67}" type="slidenum">
              <a:rPr lang="en-GB" smtClean="0"/>
              <a:t>‹#›</a:t>
            </a:fld>
            <a:endParaRPr lang="en-GB"/>
          </a:p>
        </p:txBody>
      </p:sp>
    </p:spTree>
    <p:extLst>
      <p:ext uri="{BB962C8B-B14F-4D97-AF65-F5344CB8AC3E}">
        <p14:creationId xmlns:p14="http://schemas.microsoft.com/office/powerpoint/2010/main" val="3397962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7BBFDE1-3D9A-40EB-A066-4D5584DB85B0}" type="datetimeFigureOut">
              <a:rPr lang="en-GB" smtClean="0"/>
              <a:t>05/03/2024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B22634A-9ADB-479D-ADF4-A7DD8AF94C67}" type="slidenum">
              <a:rPr lang="en-GB" smtClean="0"/>
              <a:t>‹#›</a:t>
            </a:fld>
            <a:endParaRPr lang="en-GB"/>
          </a:p>
        </p:txBody>
      </p:sp>
    </p:spTree>
    <p:extLst>
      <p:ext uri="{BB962C8B-B14F-4D97-AF65-F5344CB8AC3E}">
        <p14:creationId xmlns:p14="http://schemas.microsoft.com/office/powerpoint/2010/main" val="1065661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BBFDE1-3D9A-40EB-A066-4D5584DB85B0}" type="datetimeFigureOut">
              <a:rPr lang="en-GB" smtClean="0"/>
              <a:t>05/03/2024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B22634A-9ADB-479D-ADF4-A7DD8AF94C67}" type="slidenum">
              <a:rPr lang="en-GB" smtClean="0"/>
              <a:t>‹#›</a:t>
            </a:fld>
            <a:endParaRPr lang="en-GB"/>
          </a:p>
        </p:txBody>
      </p:sp>
    </p:spTree>
    <p:extLst>
      <p:ext uri="{BB962C8B-B14F-4D97-AF65-F5344CB8AC3E}">
        <p14:creationId xmlns:p14="http://schemas.microsoft.com/office/powerpoint/2010/main" val="3932401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7BBFDE1-3D9A-40EB-A066-4D5584DB85B0}" type="datetimeFigureOut">
              <a:rPr lang="en-GB" smtClean="0"/>
              <a:t>05/03/2024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22634A-9ADB-479D-ADF4-A7DD8AF94C67}" type="slidenum">
              <a:rPr lang="en-GB" smtClean="0"/>
              <a:t>‹#›</a:t>
            </a:fld>
            <a:endParaRPr lang="en-GB"/>
          </a:p>
        </p:txBody>
      </p:sp>
    </p:spTree>
    <p:extLst>
      <p:ext uri="{BB962C8B-B14F-4D97-AF65-F5344CB8AC3E}">
        <p14:creationId xmlns:p14="http://schemas.microsoft.com/office/powerpoint/2010/main" val="342518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7BBFDE1-3D9A-40EB-A066-4D5584DB85B0}" type="datetimeFigureOut">
              <a:rPr lang="en-GB" smtClean="0"/>
              <a:t>05/03/2024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22634A-9ADB-479D-ADF4-A7DD8AF94C67}" type="slidenum">
              <a:rPr lang="en-GB" smtClean="0"/>
              <a:t>‹#›</a:t>
            </a:fld>
            <a:endParaRPr lang="en-GB"/>
          </a:p>
        </p:txBody>
      </p:sp>
    </p:spTree>
    <p:extLst>
      <p:ext uri="{BB962C8B-B14F-4D97-AF65-F5344CB8AC3E}">
        <p14:creationId xmlns:p14="http://schemas.microsoft.com/office/powerpoint/2010/main" val="303569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BBFDE1-3D9A-40EB-A066-4D5584DB85B0}" type="datetimeFigureOut">
              <a:rPr lang="en-GB" smtClean="0"/>
              <a:t>05/03/2024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22634A-9ADB-479D-ADF4-A7DD8AF94C67}" type="slidenum">
              <a:rPr lang="en-GB" smtClean="0"/>
              <a:t>‹#›</a:t>
            </a:fld>
            <a:endParaRPr lang="en-GB"/>
          </a:p>
        </p:txBody>
      </p:sp>
    </p:spTree>
    <p:extLst>
      <p:ext uri="{BB962C8B-B14F-4D97-AF65-F5344CB8AC3E}">
        <p14:creationId xmlns:p14="http://schemas.microsoft.com/office/powerpoint/2010/main" val="36668427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9.png"/><Relationship Id="rId18" Type="http://schemas.microsoft.com/office/2007/relationships/hdphoto" Target="../media/hdphoto4.wdp"/><Relationship Id="rId3" Type="http://schemas.openxmlformats.org/officeDocument/2006/relationships/image" Target="../media/image2.png"/><Relationship Id="rId21" Type="http://schemas.openxmlformats.org/officeDocument/2006/relationships/image" Target="../media/image16.png"/><Relationship Id="rId7" Type="http://schemas.openxmlformats.org/officeDocument/2006/relationships/image" Target="../media/image5.png"/><Relationship Id="rId12" Type="http://schemas.microsoft.com/office/2007/relationships/hdphoto" Target="../media/hdphoto3.wdp"/><Relationship Id="rId17" Type="http://schemas.openxmlformats.org/officeDocument/2006/relationships/image" Target="../media/image13.png"/><Relationship Id="rId2" Type="http://schemas.openxmlformats.org/officeDocument/2006/relationships/image" Target="../media/image1.png"/><Relationship Id="rId16" Type="http://schemas.openxmlformats.org/officeDocument/2006/relationships/image" Target="../media/image12.jpeg"/><Relationship Id="rId20"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8.png"/><Relationship Id="rId5" Type="http://schemas.openxmlformats.org/officeDocument/2006/relationships/image" Target="../media/image3.png"/><Relationship Id="rId15" Type="http://schemas.openxmlformats.org/officeDocument/2006/relationships/image" Target="../media/image11.jpeg"/><Relationship Id="rId23" Type="http://schemas.openxmlformats.org/officeDocument/2006/relationships/image" Target="../media/image18.png"/><Relationship Id="rId10" Type="http://schemas.microsoft.com/office/2007/relationships/hdphoto" Target="../media/hdphoto2.wdp"/><Relationship Id="rId19" Type="http://schemas.openxmlformats.org/officeDocument/2006/relationships/image" Target="../media/image14.jpeg"/><Relationship Id="rId4" Type="http://schemas.microsoft.com/office/2007/relationships/hdphoto" Target="../media/hdphoto1.wdp"/><Relationship Id="rId9" Type="http://schemas.openxmlformats.org/officeDocument/2006/relationships/image" Target="../media/image7.png"/><Relationship Id="rId14" Type="http://schemas.openxmlformats.org/officeDocument/2006/relationships/image" Target="../media/image10.png"/><Relationship Id="rId22"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3.png"/><Relationship Id="rId18" Type="http://schemas.openxmlformats.org/officeDocument/2006/relationships/image" Target="../media/image17.png"/><Relationship Id="rId26" Type="http://schemas.openxmlformats.org/officeDocument/2006/relationships/image" Target="../media/image27.png"/><Relationship Id="rId3" Type="http://schemas.openxmlformats.org/officeDocument/2006/relationships/image" Target="../media/image2.png"/><Relationship Id="rId21" Type="http://schemas.microsoft.com/office/2007/relationships/hdphoto" Target="../media/hdphoto5.wdp"/><Relationship Id="rId7" Type="http://schemas.openxmlformats.org/officeDocument/2006/relationships/image" Target="../media/image6.png"/><Relationship Id="rId12" Type="http://schemas.openxmlformats.org/officeDocument/2006/relationships/image" Target="../media/image12.jpeg"/><Relationship Id="rId17" Type="http://schemas.openxmlformats.org/officeDocument/2006/relationships/image" Target="../media/image16.png"/><Relationship Id="rId25" Type="http://schemas.openxmlformats.org/officeDocument/2006/relationships/image" Target="../media/image26.png"/><Relationship Id="rId2" Type="http://schemas.openxmlformats.org/officeDocument/2006/relationships/image" Target="../media/image1.png"/><Relationship Id="rId16" Type="http://schemas.openxmlformats.org/officeDocument/2006/relationships/image" Target="../media/image20.png"/><Relationship Id="rId20"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1.jpeg"/><Relationship Id="rId24" Type="http://schemas.openxmlformats.org/officeDocument/2006/relationships/image" Target="../media/image25.png"/><Relationship Id="rId5" Type="http://schemas.openxmlformats.org/officeDocument/2006/relationships/image" Target="../media/image4.jpeg"/><Relationship Id="rId15" Type="http://schemas.openxmlformats.org/officeDocument/2006/relationships/image" Target="../media/image14.jpeg"/><Relationship Id="rId23" Type="http://schemas.openxmlformats.org/officeDocument/2006/relationships/image" Target="../media/image24.png"/><Relationship Id="rId28" Type="http://schemas.openxmlformats.org/officeDocument/2006/relationships/image" Target="../media/image18.png"/><Relationship Id="rId10" Type="http://schemas.openxmlformats.org/officeDocument/2006/relationships/image" Target="../media/image19.jpeg"/><Relationship Id="rId19" Type="http://schemas.openxmlformats.org/officeDocument/2006/relationships/image" Target="../media/image21.png"/><Relationship Id="rId4" Type="http://schemas.microsoft.com/office/2007/relationships/hdphoto" Target="../media/hdphoto1.wdp"/><Relationship Id="rId9" Type="http://schemas.microsoft.com/office/2007/relationships/hdphoto" Target="../media/hdphoto2.wdp"/><Relationship Id="rId14" Type="http://schemas.microsoft.com/office/2007/relationships/hdphoto" Target="../media/hdphoto4.wdp"/><Relationship Id="rId22" Type="http://schemas.openxmlformats.org/officeDocument/2006/relationships/image" Target="../media/image23.png"/><Relationship Id="rId27" Type="http://schemas.microsoft.com/office/2007/relationships/hdphoto" Target="../media/hdphoto6.wdp"/></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png"/><Relationship Id="rId18" Type="http://schemas.microsoft.com/office/2007/relationships/hdphoto" Target="../media/hdphoto7.wdp"/><Relationship Id="rId26" Type="http://schemas.openxmlformats.org/officeDocument/2006/relationships/image" Target="../media/image21.png"/><Relationship Id="rId3" Type="http://schemas.openxmlformats.org/officeDocument/2006/relationships/image" Target="../media/image2.png"/><Relationship Id="rId21" Type="http://schemas.openxmlformats.org/officeDocument/2006/relationships/image" Target="../media/image33.jpeg"/><Relationship Id="rId7" Type="http://schemas.openxmlformats.org/officeDocument/2006/relationships/image" Target="../media/image11.jpeg"/><Relationship Id="rId12" Type="http://schemas.openxmlformats.org/officeDocument/2006/relationships/image" Target="../media/image29.png"/><Relationship Id="rId17" Type="http://schemas.openxmlformats.org/officeDocument/2006/relationships/image" Target="../media/image31.png"/><Relationship Id="rId25" Type="http://schemas.openxmlformats.org/officeDocument/2006/relationships/image" Target="../media/image26.png"/><Relationship Id="rId2" Type="http://schemas.openxmlformats.org/officeDocument/2006/relationships/image" Target="../media/image1.png"/><Relationship Id="rId16" Type="http://schemas.openxmlformats.org/officeDocument/2006/relationships/image" Target="../media/image30.jpeg"/><Relationship Id="rId20" Type="http://schemas.microsoft.com/office/2007/relationships/hdphoto" Target="../media/hdphoto8.wdp"/><Relationship Id="rId1" Type="http://schemas.openxmlformats.org/officeDocument/2006/relationships/slideLayout" Target="../slideLayouts/slideLayout1.xml"/><Relationship Id="rId6" Type="http://schemas.openxmlformats.org/officeDocument/2006/relationships/image" Target="../media/image19.jpeg"/><Relationship Id="rId11" Type="http://schemas.openxmlformats.org/officeDocument/2006/relationships/image" Target="../media/image20.png"/><Relationship Id="rId24" Type="http://schemas.openxmlformats.org/officeDocument/2006/relationships/image" Target="../media/image18.png"/><Relationship Id="rId5" Type="http://schemas.openxmlformats.org/officeDocument/2006/relationships/image" Target="../media/image28.jpeg"/><Relationship Id="rId15" Type="http://schemas.openxmlformats.org/officeDocument/2006/relationships/image" Target="../media/image25.png"/><Relationship Id="rId23" Type="http://schemas.openxmlformats.org/officeDocument/2006/relationships/image" Target="../media/image35.jpeg"/><Relationship Id="rId10" Type="http://schemas.microsoft.com/office/2007/relationships/hdphoto" Target="../media/hdphoto4.wdp"/><Relationship Id="rId19" Type="http://schemas.openxmlformats.org/officeDocument/2006/relationships/image" Target="../media/image32.png"/><Relationship Id="rId4" Type="http://schemas.microsoft.com/office/2007/relationships/hdphoto" Target="../media/hdphoto1.wdp"/><Relationship Id="rId9" Type="http://schemas.openxmlformats.org/officeDocument/2006/relationships/image" Target="../media/image13.png"/><Relationship Id="rId14" Type="http://schemas.openxmlformats.org/officeDocument/2006/relationships/image" Target="../media/image23.png"/><Relationship Id="rId22"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788661190"/>
              </p:ext>
            </p:extLst>
          </p:nvPr>
        </p:nvGraphicFramePr>
        <p:xfrm>
          <a:off x="1278293" y="1545617"/>
          <a:ext cx="9873265" cy="5003372"/>
        </p:xfrm>
        <a:graphic>
          <a:graphicData uri="http://schemas.openxmlformats.org/drawingml/2006/table">
            <a:tbl>
              <a:tblPr firstRow="1" bandRow="1">
                <a:tableStyleId>{93296810-A885-4BE3-A3E7-6D5BEEA58F35}</a:tableStyleId>
              </a:tblPr>
              <a:tblGrid>
                <a:gridCol w="1974653">
                  <a:extLst>
                    <a:ext uri="{9D8B030D-6E8A-4147-A177-3AD203B41FA5}">
                      <a16:colId xmlns:a16="http://schemas.microsoft.com/office/drawing/2014/main" val="3791052974"/>
                    </a:ext>
                  </a:extLst>
                </a:gridCol>
                <a:gridCol w="1974653">
                  <a:extLst>
                    <a:ext uri="{9D8B030D-6E8A-4147-A177-3AD203B41FA5}">
                      <a16:colId xmlns:a16="http://schemas.microsoft.com/office/drawing/2014/main" val="1590528495"/>
                    </a:ext>
                  </a:extLst>
                </a:gridCol>
                <a:gridCol w="1974653">
                  <a:extLst>
                    <a:ext uri="{9D8B030D-6E8A-4147-A177-3AD203B41FA5}">
                      <a16:colId xmlns:a16="http://schemas.microsoft.com/office/drawing/2014/main" val="667963337"/>
                    </a:ext>
                  </a:extLst>
                </a:gridCol>
                <a:gridCol w="1974653">
                  <a:extLst>
                    <a:ext uri="{9D8B030D-6E8A-4147-A177-3AD203B41FA5}">
                      <a16:colId xmlns:a16="http://schemas.microsoft.com/office/drawing/2014/main" val="3251902381"/>
                    </a:ext>
                  </a:extLst>
                </a:gridCol>
                <a:gridCol w="1974653">
                  <a:extLst>
                    <a:ext uri="{9D8B030D-6E8A-4147-A177-3AD203B41FA5}">
                      <a16:colId xmlns:a16="http://schemas.microsoft.com/office/drawing/2014/main" val="1618699767"/>
                    </a:ext>
                  </a:extLst>
                </a:gridCol>
              </a:tblGrid>
              <a:tr h="394818">
                <a:tc>
                  <a:txBody>
                    <a:bodyPr/>
                    <a:lstStyle/>
                    <a:p>
                      <a:pPr algn="ctr"/>
                      <a:r>
                        <a:rPr lang="en-GB" b="1" dirty="0">
                          <a:solidFill>
                            <a:schemeClr val="tx1"/>
                          </a:solidFill>
                          <a:latin typeface="Bahnschrift"/>
                        </a:rPr>
                        <a:t>Monday </a:t>
                      </a:r>
                    </a:p>
                  </a:txBody>
                  <a:tcPr anchor="ctr"/>
                </a:tc>
                <a:tc>
                  <a:txBody>
                    <a:bodyPr/>
                    <a:lstStyle/>
                    <a:p>
                      <a:pPr algn="ctr"/>
                      <a:r>
                        <a:rPr lang="en-GB" b="1" dirty="0">
                          <a:solidFill>
                            <a:schemeClr val="tx1"/>
                          </a:solidFill>
                          <a:latin typeface="Bahnschrift"/>
                        </a:rPr>
                        <a:t>Tuesday</a:t>
                      </a:r>
                    </a:p>
                  </a:txBody>
                  <a:tcPr anchor="ctr"/>
                </a:tc>
                <a:tc>
                  <a:txBody>
                    <a:bodyPr/>
                    <a:lstStyle/>
                    <a:p>
                      <a:pPr algn="ctr"/>
                      <a:r>
                        <a:rPr lang="en-GB" b="1" dirty="0">
                          <a:solidFill>
                            <a:schemeClr val="tx1"/>
                          </a:solidFill>
                          <a:latin typeface="Bahnschrift"/>
                        </a:rPr>
                        <a:t>Wednesday</a:t>
                      </a:r>
                    </a:p>
                  </a:txBody>
                  <a:tcPr anchor="ctr"/>
                </a:tc>
                <a:tc>
                  <a:txBody>
                    <a:bodyPr/>
                    <a:lstStyle/>
                    <a:p>
                      <a:pPr algn="ctr"/>
                      <a:r>
                        <a:rPr lang="en-GB" b="1" dirty="0">
                          <a:solidFill>
                            <a:schemeClr val="tx1"/>
                          </a:solidFill>
                          <a:latin typeface="Bahnschrift"/>
                        </a:rPr>
                        <a:t>Thursday</a:t>
                      </a:r>
                    </a:p>
                  </a:txBody>
                  <a:tcPr anchor="ctr"/>
                </a:tc>
                <a:tc>
                  <a:txBody>
                    <a:bodyPr/>
                    <a:lstStyle/>
                    <a:p>
                      <a:pPr algn="ctr"/>
                      <a:r>
                        <a:rPr lang="en-GB" b="1" dirty="0">
                          <a:solidFill>
                            <a:schemeClr val="tx1"/>
                          </a:solidFill>
                          <a:latin typeface="Bahnschrift"/>
                        </a:rPr>
                        <a:t>Friday</a:t>
                      </a:r>
                    </a:p>
                  </a:txBody>
                  <a:tcPr anchor="ctr"/>
                </a:tc>
                <a:extLst>
                  <a:ext uri="{0D108BD9-81ED-4DB2-BD59-A6C34878D82A}">
                    <a16:rowId xmlns:a16="http://schemas.microsoft.com/office/drawing/2014/main" val="4143486272"/>
                  </a:ext>
                </a:extLst>
              </a:tr>
              <a:tr h="1085750">
                <a:tc>
                  <a:txBody>
                    <a:bodyPr/>
                    <a:lstStyle/>
                    <a:p>
                      <a:pPr algn="ctr"/>
                      <a:r>
                        <a:rPr lang="en-GB" sz="1500" b="1" baseline="0" dirty="0">
                          <a:latin typeface="Bahnschrift"/>
                        </a:rPr>
                        <a:t>Butcher’s Pork Sausages</a:t>
                      </a:r>
                    </a:p>
                  </a:txBody>
                  <a:tcPr anchor="ctr"/>
                </a:tc>
                <a:tc>
                  <a:txBody>
                    <a:bodyPr/>
                    <a:lstStyle/>
                    <a:p>
                      <a:pPr algn="ctr"/>
                      <a:r>
                        <a:rPr lang="en-GB" sz="1500" b="1" dirty="0">
                          <a:latin typeface="Bahnschrift"/>
                        </a:rPr>
                        <a:t>Butcher’s Mince Beef Nachos &amp; Wholegrain Rice</a:t>
                      </a:r>
                    </a:p>
                  </a:txBody>
                  <a:tcPr anchor="ctr"/>
                </a:tc>
                <a:tc>
                  <a:txBody>
                    <a:bodyPr/>
                    <a:lstStyle/>
                    <a:p>
                      <a:pPr algn="ctr"/>
                      <a:r>
                        <a:rPr lang="en-GB" sz="1500" b="1" dirty="0">
                          <a:latin typeface="Bahnschrift"/>
                        </a:rPr>
                        <a:t>Chicken with Sage &amp; Onion Stuffing</a:t>
                      </a:r>
                    </a:p>
                  </a:txBody>
                  <a:tcPr anchor="ctr"/>
                </a:tc>
                <a:tc>
                  <a:txBody>
                    <a:bodyPr/>
                    <a:lstStyle/>
                    <a:p>
                      <a:pPr algn="ctr"/>
                      <a:r>
                        <a:rPr lang="en-GB" sz="1500" b="1" dirty="0">
                          <a:latin typeface="Bahnschrift"/>
                        </a:rPr>
                        <a:t>Organic Pork Meatballs in Tomato Sauce with Pasta</a:t>
                      </a:r>
                    </a:p>
                  </a:txBody>
                  <a:tcPr anchor="ctr"/>
                </a:tc>
                <a:tc>
                  <a:txBody>
                    <a:bodyPr/>
                    <a:lstStyle/>
                    <a:p>
                      <a:pPr algn="ctr"/>
                      <a:r>
                        <a:rPr lang="en-GB" sz="1500" b="1" dirty="0">
                          <a:latin typeface="Bahnschrift"/>
                        </a:rPr>
                        <a:t>Harry Ramsden’s</a:t>
                      </a:r>
                    </a:p>
                    <a:p>
                      <a:pPr algn="ctr"/>
                      <a:r>
                        <a:rPr lang="en-GB" sz="1500" b="1" dirty="0">
                          <a:latin typeface="Bahnschrift"/>
                        </a:rPr>
                        <a:t> Battered </a:t>
                      </a:r>
                    </a:p>
                    <a:p>
                      <a:pPr algn="ctr"/>
                      <a:r>
                        <a:rPr lang="en-GB" sz="1500" b="1" dirty="0">
                          <a:latin typeface="Bahnschrift"/>
                        </a:rPr>
                        <a:t>Salmon Fillets</a:t>
                      </a:r>
                    </a:p>
                  </a:txBody>
                  <a:tcPr anchor="ctr"/>
                </a:tc>
                <a:extLst>
                  <a:ext uri="{0D108BD9-81ED-4DB2-BD59-A6C34878D82A}">
                    <a16:rowId xmlns:a16="http://schemas.microsoft.com/office/drawing/2014/main" val="2820107350"/>
                  </a:ext>
                </a:extLst>
              </a:tr>
              <a:tr h="838988">
                <a:tc>
                  <a:txBody>
                    <a:bodyPr/>
                    <a:lstStyle/>
                    <a:p>
                      <a:pPr algn="ctr"/>
                      <a:r>
                        <a:rPr lang="en-GB" sz="1500" b="1" dirty="0">
                          <a:latin typeface="Bahnschrift"/>
                        </a:rPr>
                        <a:t>Spanish Omelette</a:t>
                      </a:r>
                    </a:p>
                  </a:txBody>
                  <a:tcPr anchor="ctr"/>
                </a:tc>
                <a:tc>
                  <a:txBody>
                    <a:bodyPr/>
                    <a:lstStyle/>
                    <a:p>
                      <a:pPr algn="ctr"/>
                      <a:r>
                        <a:rPr lang="en-GB" sz="1500" b="1" dirty="0">
                          <a:latin typeface="Bahnschrift"/>
                        </a:rPr>
                        <a:t>Cheese Pasty &amp; Tomato Pasta</a:t>
                      </a:r>
                    </a:p>
                  </a:txBody>
                  <a:tcPr anchor="ctr"/>
                </a:tc>
                <a:tc>
                  <a:txBody>
                    <a:bodyPr/>
                    <a:lstStyle/>
                    <a:p>
                      <a:pPr algn="ctr"/>
                      <a:r>
                        <a:rPr lang="en-GB" sz="1500" b="1" dirty="0">
                          <a:latin typeface="Bahnschrift"/>
                        </a:rPr>
                        <a:t>Vegetarian </a:t>
                      </a:r>
                    </a:p>
                    <a:p>
                      <a:pPr algn="ctr"/>
                      <a:r>
                        <a:rPr lang="en-GB" sz="1500" b="1" dirty="0">
                          <a:latin typeface="Bahnschrift"/>
                        </a:rPr>
                        <a:t>Roast </a:t>
                      </a:r>
                    </a:p>
                  </a:txBody>
                  <a:tcPr anchor="ctr"/>
                </a:tc>
                <a:tc>
                  <a:txBody>
                    <a:bodyPr/>
                    <a:lstStyle/>
                    <a:p>
                      <a:pPr algn="ctr"/>
                      <a:r>
                        <a:rPr lang="en-GB" sz="1500" b="1" dirty="0">
                          <a:latin typeface="Bahnschrift"/>
                        </a:rPr>
                        <a:t>Oaty Veggie Crumble &amp; Mash Potato </a:t>
                      </a:r>
                    </a:p>
                  </a:txBody>
                  <a:tcPr anchor="ctr"/>
                </a:tc>
                <a:tc>
                  <a:txBody>
                    <a:bodyPr/>
                    <a:lstStyle/>
                    <a:p>
                      <a:pPr marL="0" marR="0" indent="0" algn="ctr" rtl="0" eaLnBrk="1" fontAlgn="auto" latinLnBrk="0" hangingPunct="1">
                        <a:lnSpc>
                          <a:spcPct val="100000"/>
                        </a:lnSpc>
                        <a:spcBef>
                          <a:spcPts val="0"/>
                        </a:spcBef>
                        <a:spcAft>
                          <a:spcPts val="0"/>
                        </a:spcAft>
                        <a:buClrTx/>
                        <a:buSzTx/>
                        <a:buFontTx/>
                        <a:buNone/>
                      </a:pPr>
                      <a:r>
                        <a:rPr lang="en-GB" sz="1500" b="1" dirty="0">
                          <a:latin typeface="Bahnschrift"/>
                        </a:rPr>
                        <a:t>Vegan Nuggets</a:t>
                      </a:r>
                    </a:p>
                  </a:txBody>
                  <a:tcPr anchor="ctr"/>
                </a:tc>
                <a:extLst>
                  <a:ext uri="{0D108BD9-81ED-4DB2-BD59-A6C34878D82A}">
                    <a16:rowId xmlns:a16="http://schemas.microsoft.com/office/drawing/2014/main" val="3789807887"/>
                  </a:ext>
                </a:extLst>
              </a:tr>
              <a:tr h="838988">
                <a:tc>
                  <a:txBody>
                    <a:bodyPr/>
                    <a:lstStyle/>
                    <a:p>
                      <a:pPr algn="ctr"/>
                      <a:r>
                        <a:rPr lang="en-GB" sz="1500" b="1" dirty="0">
                          <a:latin typeface="Bahnschrift"/>
                        </a:rPr>
                        <a:t>Jacket Potato with Beans &amp; Cheese </a:t>
                      </a:r>
                    </a:p>
                  </a:txBody>
                  <a:tcPr anchor="ctr"/>
                </a:tc>
                <a:tc>
                  <a:txBody>
                    <a:bodyPr/>
                    <a:lstStyle/>
                    <a:p>
                      <a:pPr algn="ctr"/>
                      <a:r>
                        <a:rPr lang="en-GB" sz="1500" b="1" dirty="0">
                          <a:latin typeface="Bahnschrift"/>
                        </a:rPr>
                        <a:t>Jacket Potato </a:t>
                      </a:r>
                    </a:p>
                    <a:p>
                      <a:pPr algn="ctr"/>
                      <a:r>
                        <a:rPr lang="en-GB" sz="1500" b="1" dirty="0">
                          <a:latin typeface="Bahnschrift"/>
                        </a:rPr>
                        <a:t>with Beans</a:t>
                      </a:r>
                    </a:p>
                  </a:txBody>
                  <a:tcPr anchor="ctr"/>
                </a:tc>
                <a:tc>
                  <a:txBody>
                    <a:bodyPr/>
                    <a:lstStyle/>
                    <a:p>
                      <a:pPr algn="ctr"/>
                      <a:r>
                        <a:rPr lang="en-GB" sz="1500" b="1" dirty="0">
                          <a:latin typeface="Bahnschrift"/>
                        </a:rPr>
                        <a:t>Jacket Potato </a:t>
                      </a:r>
                    </a:p>
                    <a:p>
                      <a:pPr algn="ctr"/>
                      <a:r>
                        <a:rPr lang="en-GB" sz="1500" b="1" dirty="0">
                          <a:latin typeface="Bahnschrift"/>
                        </a:rPr>
                        <a:t>with Tuna mayo &amp;  Cheese</a:t>
                      </a:r>
                    </a:p>
                  </a:txBody>
                  <a:tcPr anchor="ctr"/>
                </a:tc>
                <a:tc>
                  <a:txBody>
                    <a:bodyPr/>
                    <a:lstStyle/>
                    <a:p>
                      <a:pPr algn="ctr"/>
                      <a:r>
                        <a:rPr lang="en-GB" sz="1500" b="1" dirty="0">
                          <a:latin typeface="Bahnschrift"/>
                        </a:rPr>
                        <a:t>Jacket Potato with Cheese &amp; Coleslaw</a:t>
                      </a:r>
                    </a:p>
                  </a:txBody>
                  <a:tcPr anchor="ctr"/>
                </a:tc>
                <a:tc>
                  <a:txBody>
                    <a:bodyPr/>
                    <a:lstStyle/>
                    <a:p>
                      <a:pPr algn="ctr"/>
                      <a:r>
                        <a:rPr lang="en-GB" sz="1500" b="1" dirty="0">
                          <a:latin typeface="Bahnschrift"/>
                        </a:rPr>
                        <a:t>Jacket Potato </a:t>
                      </a:r>
                    </a:p>
                    <a:p>
                      <a:pPr algn="ctr"/>
                      <a:r>
                        <a:rPr lang="en-GB" sz="1500" b="1" dirty="0">
                          <a:latin typeface="Bahnschrift"/>
                        </a:rPr>
                        <a:t>with Cheese &amp; Ham</a:t>
                      </a:r>
                    </a:p>
                  </a:txBody>
                  <a:tcPr anchor="ctr"/>
                </a:tc>
                <a:extLst>
                  <a:ext uri="{0D108BD9-81ED-4DB2-BD59-A6C34878D82A}">
                    <a16:rowId xmlns:a16="http://schemas.microsoft.com/office/drawing/2014/main" val="537325371"/>
                  </a:ext>
                </a:extLst>
              </a:tr>
              <a:tr h="838988">
                <a:tc>
                  <a:txBody>
                    <a:bodyPr/>
                    <a:lstStyle/>
                    <a:p>
                      <a:pPr algn="ctr"/>
                      <a:r>
                        <a:rPr lang="en-GB" sz="1500" b="1" dirty="0">
                          <a:latin typeface="Bahnschrift"/>
                        </a:rPr>
                        <a:t>Potato Wedges, Baked Beans &amp; Mixed Vegetables</a:t>
                      </a:r>
                    </a:p>
                  </a:txBody>
                  <a:tcPr anchor="ctr"/>
                </a:tc>
                <a:tc>
                  <a:txBody>
                    <a:bodyPr/>
                    <a:lstStyle/>
                    <a:p>
                      <a:pPr algn="ctr"/>
                      <a:r>
                        <a:rPr lang="en-GB" sz="1500" b="1" dirty="0">
                          <a:latin typeface="Bahnschrift"/>
                        </a:rPr>
                        <a:t>Sweetcorn &amp; Broccoli</a:t>
                      </a:r>
                    </a:p>
                  </a:txBody>
                  <a:tcPr anchor="ctr"/>
                </a:tc>
                <a:tc>
                  <a:txBody>
                    <a:bodyPr/>
                    <a:lstStyle/>
                    <a:p>
                      <a:pPr algn="ctr"/>
                      <a:r>
                        <a:rPr lang="en-GB" sz="1500" b="1" dirty="0">
                          <a:latin typeface="Bahnschrift"/>
                        </a:rPr>
                        <a:t> Roast Potato, Seasonal Veg &amp; Gravy  </a:t>
                      </a:r>
                    </a:p>
                  </a:txBody>
                  <a:tcPr anchor="ctr"/>
                </a:tc>
                <a:tc>
                  <a:txBody>
                    <a:bodyPr/>
                    <a:lstStyle/>
                    <a:p>
                      <a:pPr algn="ctr"/>
                      <a:r>
                        <a:rPr lang="en-GB" sz="1500" b="1" dirty="0">
                          <a:latin typeface="Bahnschrift"/>
                        </a:rPr>
                        <a:t>Sweetcorn &amp; Diced Carrot</a:t>
                      </a:r>
                    </a:p>
                  </a:txBody>
                  <a:tcPr anchor="ctr"/>
                </a:tc>
                <a:tc>
                  <a:txBody>
                    <a:bodyPr/>
                    <a:lstStyle/>
                    <a:p>
                      <a:pPr marL="0" marR="0" indent="0" algn="ctr" rtl="0" eaLnBrk="1" fontAlgn="auto" latinLnBrk="0" hangingPunct="1">
                        <a:lnSpc>
                          <a:spcPct val="100000"/>
                        </a:lnSpc>
                        <a:spcBef>
                          <a:spcPts val="0"/>
                        </a:spcBef>
                        <a:spcAft>
                          <a:spcPts val="0"/>
                        </a:spcAft>
                        <a:buClrTx/>
                        <a:buSzTx/>
                        <a:buFontTx/>
                        <a:buNone/>
                      </a:pPr>
                      <a:r>
                        <a:rPr lang="en-GB" sz="1500" b="1" dirty="0">
                          <a:latin typeface="Bahnschrift"/>
                        </a:rPr>
                        <a:t>Chips, Peas &amp; Tomato Sauce</a:t>
                      </a:r>
                    </a:p>
                  </a:txBody>
                  <a:tcPr anchor="ctr"/>
                </a:tc>
                <a:extLst>
                  <a:ext uri="{0D108BD9-81ED-4DB2-BD59-A6C34878D82A}">
                    <a16:rowId xmlns:a16="http://schemas.microsoft.com/office/drawing/2014/main" val="420141772"/>
                  </a:ext>
                </a:extLst>
              </a:tr>
              <a:tr h="838988">
                <a:tc>
                  <a:txBody>
                    <a:bodyPr/>
                    <a:lstStyle/>
                    <a:p>
                      <a:pPr algn="ctr"/>
                      <a:r>
                        <a:rPr lang="en-GB" sz="1500" b="1" dirty="0">
                          <a:latin typeface="Bahnschrift"/>
                        </a:rPr>
                        <a:t>Fruit Smoothie</a:t>
                      </a:r>
                    </a:p>
                  </a:txBody>
                  <a:tcPr anchor="ctr"/>
                </a:tc>
                <a:tc>
                  <a:txBody>
                    <a:bodyPr/>
                    <a:lstStyle/>
                    <a:p>
                      <a:pPr algn="ctr"/>
                      <a:r>
                        <a:rPr lang="en-GB" sz="1500" b="1" dirty="0">
                          <a:latin typeface="Bahnschrift"/>
                        </a:rPr>
                        <a:t>Strawberry Mousse with </a:t>
                      </a:r>
                    </a:p>
                    <a:p>
                      <a:pPr algn="ctr"/>
                      <a:r>
                        <a:rPr lang="en-GB" sz="1500" b="1" dirty="0">
                          <a:latin typeface="Bahnschrift"/>
                        </a:rPr>
                        <a:t>Berry Compote</a:t>
                      </a:r>
                    </a:p>
                    <a:p>
                      <a:pPr algn="ctr"/>
                      <a:endParaRPr lang="en-GB" sz="1500" b="1" dirty="0">
                        <a:latin typeface="Bahnschrift"/>
                      </a:endParaRPr>
                    </a:p>
                  </a:txBody>
                  <a:tcPr anchor="ctr"/>
                </a:tc>
                <a:tc>
                  <a:txBody>
                    <a:bodyPr/>
                    <a:lstStyle/>
                    <a:p>
                      <a:pPr algn="ctr"/>
                      <a:r>
                        <a:rPr lang="en-GB" sz="1500" b="1">
                          <a:latin typeface="Bahnschrift"/>
                        </a:rPr>
                        <a:t>Pip </a:t>
                      </a:r>
                      <a:r>
                        <a:rPr lang="en-GB" sz="1500" b="1" dirty="0">
                          <a:latin typeface="Bahnschrift"/>
                        </a:rPr>
                        <a:t>Organic Lolly</a:t>
                      </a:r>
                    </a:p>
                  </a:txBody>
                  <a:tcPr anchor="ctr"/>
                </a:tc>
                <a:tc>
                  <a:txBody>
                    <a:bodyPr/>
                    <a:lstStyle/>
                    <a:p>
                      <a:pPr algn="ctr"/>
                      <a:r>
                        <a:rPr lang="en-GB" sz="1500" b="1" dirty="0">
                          <a:latin typeface="Bahnschrift"/>
                        </a:rPr>
                        <a:t>Cocktail Fruit</a:t>
                      </a:r>
                    </a:p>
                  </a:txBody>
                  <a:tcPr anchor="ctr"/>
                </a:tc>
                <a:tc>
                  <a:txBody>
                    <a:bodyPr/>
                    <a:lstStyle/>
                    <a:p>
                      <a:pPr marL="0" marR="0" indent="0" algn="ctr" rtl="0" eaLnBrk="1" fontAlgn="auto" latinLnBrk="0" hangingPunct="1">
                        <a:lnSpc>
                          <a:spcPct val="100000"/>
                        </a:lnSpc>
                        <a:spcBef>
                          <a:spcPts val="0"/>
                        </a:spcBef>
                        <a:spcAft>
                          <a:spcPts val="0"/>
                        </a:spcAft>
                        <a:buClrTx/>
                        <a:buSzTx/>
                        <a:buFontTx/>
                        <a:buNone/>
                      </a:pPr>
                      <a:r>
                        <a:rPr lang="en-GB" sz="1500" b="1" dirty="0">
                          <a:latin typeface="Bahnschrift"/>
                        </a:rPr>
                        <a:t>Fruity Flapjack</a:t>
                      </a:r>
                    </a:p>
                  </a:txBody>
                  <a:tcPr anchor="ctr"/>
                </a:tc>
                <a:extLst>
                  <a:ext uri="{0D108BD9-81ED-4DB2-BD59-A6C34878D82A}">
                    <a16:rowId xmlns:a16="http://schemas.microsoft.com/office/drawing/2014/main" val="1603911861"/>
                  </a:ext>
                </a:extLst>
              </a:tr>
            </a:tbl>
          </a:graphicData>
        </a:graphic>
      </p:graphicFrame>
      <p:sp>
        <p:nvSpPr>
          <p:cNvPr id="9" name="TextBox 8"/>
          <p:cNvSpPr txBox="1"/>
          <p:nvPr/>
        </p:nvSpPr>
        <p:spPr>
          <a:xfrm>
            <a:off x="3437875" y="200385"/>
            <a:ext cx="4385325" cy="461665"/>
          </a:xfrm>
          <a:prstGeom prst="rect">
            <a:avLst/>
          </a:prstGeom>
          <a:noFill/>
        </p:spPr>
        <p:txBody>
          <a:bodyPr wrap="square" rtlCol="0">
            <a:spAutoFit/>
          </a:bodyPr>
          <a:lstStyle/>
          <a:p>
            <a:r>
              <a:rPr lang="en-GB" sz="2400" b="1" dirty="0">
                <a:solidFill>
                  <a:schemeClr val="accent6"/>
                </a:solidFill>
                <a:latin typeface="Bahnschrift SemiBold" panose="020B0502040204020203" pitchFamily="34" charset="0"/>
              </a:rPr>
              <a:t>LUNCH MENU – WEEK 1</a:t>
            </a:r>
            <a:endParaRPr lang="en-GB" sz="2400" b="1" dirty="0">
              <a:solidFill>
                <a:schemeClr val="accent2"/>
              </a:solidFill>
              <a:latin typeface="Bahnschrift SemiBold" panose="020B0502040204020203" pitchFamily="34" charset="0"/>
            </a:endParaRPr>
          </a:p>
        </p:txBody>
      </p:sp>
      <p:pic>
        <p:nvPicPr>
          <p:cNvPr id="18" name="Picture 17"/>
          <p:cNvPicPr>
            <a:picLocks noChangeAspect="1"/>
          </p:cNvPicPr>
          <p:nvPr/>
        </p:nvPicPr>
        <p:blipFill>
          <a:blip r:embed="rId2">
            <a:clrChange>
              <a:clrFrom>
                <a:srgbClr val="FFFFFF"/>
              </a:clrFrom>
              <a:clrTo>
                <a:srgbClr val="FFFFFF">
                  <a:alpha val="0"/>
                </a:srgbClr>
              </a:clrTo>
            </a:clrChange>
          </a:blip>
          <a:stretch>
            <a:fillRect/>
          </a:stretch>
        </p:blipFill>
        <p:spPr>
          <a:xfrm>
            <a:off x="353593" y="5839254"/>
            <a:ext cx="1130353" cy="913702"/>
          </a:xfrm>
          <a:prstGeom prst="rect">
            <a:avLst/>
          </a:prstGeom>
        </p:spPr>
      </p:pic>
      <p:pic>
        <p:nvPicPr>
          <p:cNvPr id="25" name="Picture 6" descr="Hot jacket potato Stock Vectors, Images &amp;amp;amp; Vector Art | Shutterstock"/>
          <p:cNvPicPr>
            <a:picLocks noChangeAspect="1" noChangeArrowheads="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11976" b="82071" l="11552" r="86950">
                        <a14:backgroundMark x1="21513" y1="50357" x2="32151" y2="82857"/>
                        <a14:backgroundMark x1="29787" y1="63929" x2="50827" y2="82857"/>
                      </a14:backgroundRemoval>
                    </a14:imgEffect>
                  </a14:imgLayer>
                </a14:imgProps>
              </a:ext>
              <a:ext uri="{28A0092B-C50C-407E-A947-70E740481C1C}">
                <a14:useLocalDpi xmlns:a14="http://schemas.microsoft.com/office/drawing/2010/main" val="0"/>
              </a:ext>
            </a:extLst>
          </a:blip>
          <a:srcRect l="2127" t="3214" r="3625" b="9167"/>
          <a:stretch/>
        </p:blipFill>
        <p:spPr bwMode="auto">
          <a:xfrm>
            <a:off x="10561231" y="1053348"/>
            <a:ext cx="2131981" cy="131198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5">
            <a:clrChange>
              <a:clrFrom>
                <a:srgbClr val="FFFFFF"/>
              </a:clrFrom>
              <a:clrTo>
                <a:srgbClr val="FFFFFF">
                  <a:alpha val="0"/>
                </a:srgbClr>
              </a:clrTo>
            </a:clrChange>
          </a:blip>
          <a:stretch>
            <a:fillRect/>
          </a:stretch>
        </p:blipFill>
        <p:spPr>
          <a:xfrm>
            <a:off x="-106046" y="4949915"/>
            <a:ext cx="1469447" cy="982986"/>
          </a:xfrm>
          <a:prstGeom prst="rect">
            <a:avLst/>
          </a:prstGeom>
        </p:spPr>
      </p:pic>
      <p:pic>
        <p:nvPicPr>
          <p:cNvPr id="27" name="Picture 10" descr="Baked Beans Icon stock vector. Illustration of meal - 219882525"/>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39520" y="-141967"/>
            <a:ext cx="1146367" cy="114636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Carrot - Free food icon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4448809">
            <a:off x="504490" y="3974016"/>
            <a:ext cx="1099322" cy="109932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26872" y="6384851"/>
            <a:ext cx="1327175" cy="827148"/>
          </a:xfrm>
          <a:prstGeom prst="rect">
            <a:avLst/>
          </a:prstGeom>
        </p:spPr>
      </p:pic>
      <p:pic>
        <p:nvPicPr>
          <p:cNvPr id="3" name="Picture 2"/>
          <p:cNvPicPr>
            <a:picLocks noChangeAspect="1"/>
          </p:cNvPicPr>
          <p:nvPr/>
        </p:nvPicPr>
        <p:blipFill>
          <a:blip r:embed="rId9">
            <a:extLst>
              <a:ext uri="{BEBA8EAE-BF5A-486C-A8C5-ECC9F3942E4B}">
                <a14:imgProps xmlns:a14="http://schemas.microsoft.com/office/drawing/2010/main">
                  <a14:imgLayer r:embed="rId10">
                    <a14:imgEffect>
                      <a14:backgroundRemoval t="9840" b="89894" l="3725" r="89971"/>
                    </a14:imgEffect>
                  </a14:imgLayer>
                </a14:imgProps>
              </a:ext>
            </a:extLst>
          </a:blip>
          <a:stretch>
            <a:fillRect/>
          </a:stretch>
        </p:blipFill>
        <p:spPr>
          <a:xfrm>
            <a:off x="35367" y="2845985"/>
            <a:ext cx="1336649" cy="1440057"/>
          </a:xfrm>
          <a:prstGeom prst="rect">
            <a:avLst/>
          </a:prstGeom>
        </p:spPr>
      </p:pic>
      <p:pic>
        <p:nvPicPr>
          <p:cNvPr id="38" name="Picture 37"/>
          <p:cNvPicPr>
            <a:picLocks noChangeAspect="1"/>
          </p:cNvPicPr>
          <p:nvPr/>
        </p:nvPicPr>
        <p:blipFill>
          <a:blip r:embed="rId11">
            <a:extLst>
              <a:ext uri="{BEBA8EAE-BF5A-486C-A8C5-ECC9F3942E4B}">
                <a14:imgProps xmlns:a14="http://schemas.microsoft.com/office/drawing/2010/main">
                  <a14:imgLayer r:embed="rId12">
                    <a14:imgEffect>
                      <a14:backgroundRemoval t="9375" b="100000" l="0" r="98308"/>
                    </a14:imgEffect>
                  </a14:imgLayer>
                </a14:imgProps>
              </a:ext>
            </a:extLst>
          </a:blip>
          <a:stretch>
            <a:fillRect/>
          </a:stretch>
        </p:blipFill>
        <p:spPr>
          <a:xfrm>
            <a:off x="8448206" y="6222550"/>
            <a:ext cx="1398918" cy="925600"/>
          </a:xfrm>
          <a:prstGeom prst="rect">
            <a:avLst/>
          </a:prstGeom>
        </p:spPr>
      </p:pic>
      <p:pic>
        <p:nvPicPr>
          <p:cNvPr id="39" name="Picture 38"/>
          <p:cNvPicPr>
            <a:picLocks noChangeAspect="1"/>
          </p:cNvPicPr>
          <p:nvPr/>
        </p:nvPicPr>
        <p:blipFill>
          <a:blip r:embed="rId13">
            <a:clrChange>
              <a:clrFrom>
                <a:srgbClr val="FFFFFF"/>
              </a:clrFrom>
              <a:clrTo>
                <a:srgbClr val="FFFFFF">
                  <a:alpha val="0"/>
                </a:srgbClr>
              </a:clrTo>
            </a:clrChange>
          </a:blip>
          <a:stretch>
            <a:fillRect/>
          </a:stretch>
        </p:blipFill>
        <p:spPr>
          <a:xfrm>
            <a:off x="10772314" y="5399156"/>
            <a:ext cx="1869447" cy="1820981"/>
          </a:xfrm>
          <a:prstGeom prst="rect">
            <a:avLst/>
          </a:prstGeom>
        </p:spPr>
      </p:pic>
      <p:pic>
        <p:nvPicPr>
          <p:cNvPr id="40" name="Picture 39"/>
          <p:cNvPicPr>
            <a:picLocks noChangeAspect="1"/>
          </p:cNvPicPr>
          <p:nvPr/>
        </p:nvPicPr>
        <p:blipFill>
          <a:blip r:embed="rId14">
            <a:clrChange>
              <a:clrFrom>
                <a:srgbClr val="FFFFFF"/>
              </a:clrFrom>
              <a:clrTo>
                <a:srgbClr val="FFFFFF">
                  <a:alpha val="0"/>
                </a:srgbClr>
              </a:clrTo>
            </a:clrChange>
          </a:blip>
          <a:stretch>
            <a:fillRect/>
          </a:stretch>
        </p:blipFill>
        <p:spPr>
          <a:xfrm>
            <a:off x="11167933" y="4136264"/>
            <a:ext cx="955602" cy="864469"/>
          </a:xfrm>
          <a:prstGeom prst="rect">
            <a:avLst/>
          </a:prstGeom>
        </p:spPr>
      </p:pic>
      <p:pic>
        <p:nvPicPr>
          <p:cNvPr id="41" name="Picture 16" descr="Flat Icon Green Peas. Vector Illustration. Royalty Free Cliparts, Vectors,  And Stock Illustration. Image 56552587."/>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31852">
            <a:off x="6707994" y="5913720"/>
            <a:ext cx="1270536" cy="1270536"/>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0" descr="Homemade Potato Slices Icon, Cartoon Style Stock Vector - Illustration of  food, kitchen: 193693761"/>
          <p:cNvPicPr>
            <a:picLocks noChangeAspect="1" noChangeArrowheads="1"/>
          </p:cNvPicPr>
          <p:nvPr/>
        </p:nvPicPr>
        <p:blipFill rotWithShape="1">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r="1863" b="8752"/>
          <a:stretch/>
        </p:blipFill>
        <p:spPr bwMode="auto">
          <a:xfrm>
            <a:off x="11171530" y="2733583"/>
            <a:ext cx="1092532" cy="107297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4" descr="Edamame Pea Green Bean PNG, Clipart, Bean, Computer Icons, Edamame, Food,  Grass Free PNG Download"/>
          <p:cNvPicPr>
            <a:picLocks noChangeAspect="1" noChangeArrowheads="1"/>
          </p:cNvPicPr>
          <p:nvPr/>
        </p:nvPicPr>
        <p:blipFill>
          <a:blip r:embed="rId17" cstate="print">
            <a:extLst>
              <a:ext uri="{BEBA8EAE-BF5A-486C-A8C5-ECC9F3942E4B}">
                <a14:imgProps xmlns:a14="http://schemas.microsoft.com/office/drawing/2010/main">
                  <a14:imgLayer r:embed="rId18">
                    <a14:imgEffect>
                      <a14:backgroundRemoval t="10000" b="90000" l="10000" r="90000">
                        <a14:backgroundMark x1="50000" y1="46133" x2="56593" y2="44475"/>
                        <a14:backgroundMark x1="65797" y1="44613" x2="69780" y2="42956"/>
                        <a14:backgroundMark x1="85440" y1="49724" x2="65522" y2="54144"/>
                        <a14:backgroundMark x1="60989" y1="58011" x2="54808" y2="58840"/>
                        <a14:backgroundMark x1="47802" y1="60497" x2="47802" y2="60497"/>
                        <a14:backgroundMark x1="19643" y1="53315" x2="19643" y2="53315"/>
                        <a14:backgroundMark x1="16484" y1="65746" x2="26099" y2="69337"/>
                        <a14:backgroundMark x1="42582" y1="69890" x2="42582" y2="69890"/>
                        <a14:backgroundMark x1="77198" y1="63260" x2="77198" y2="63260"/>
                      </a14:backgroundRemoval>
                    </a14:imgEffect>
                  </a14:imgLayer>
                </a14:imgProps>
              </a:ext>
              <a:ext uri="{28A0092B-C50C-407E-A947-70E740481C1C}">
                <a14:useLocalDpi xmlns:a14="http://schemas.microsoft.com/office/drawing/2010/main" val="0"/>
              </a:ext>
            </a:extLst>
          </a:blip>
          <a:srcRect/>
          <a:stretch>
            <a:fillRect/>
          </a:stretch>
        </p:blipFill>
        <p:spPr bwMode="auto">
          <a:xfrm rot="880841">
            <a:off x="-321806" y="702959"/>
            <a:ext cx="1603472" cy="1594661"/>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8" descr="clip art garlic - Clip Art Library"/>
          <p:cNvPicPr>
            <a:picLocks noChangeAspect="1" noChangeArrowheads="1"/>
          </p:cNvPicPr>
          <p:nvPr/>
        </p:nvPicPr>
        <p:blipFill>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849738" y="1997630"/>
            <a:ext cx="1094398" cy="819742"/>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4"/>
          <p:cNvPicPr>
            <a:picLocks noChangeAspect="1"/>
          </p:cNvPicPr>
          <p:nvPr/>
        </p:nvPicPr>
        <p:blipFill>
          <a:blip r:embed="rId20">
            <a:clrChange>
              <a:clrFrom>
                <a:srgbClr val="FFFFFF"/>
              </a:clrFrom>
              <a:clrTo>
                <a:srgbClr val="FFFFFF">
                  <a:alpha val="0"/>
                </a:srgbClr>
              </a:clrTo>
            </a:clrChange>
          </a:blip>
          <a:stretch>
            <a:fillRect/>
          </a:stretch>
        </p:blipFill>
        <p:spPr>
          <a:xfrm>
            <a:off x="-28047" y="2006856"/>
            <a:ext cx="1400063" cy="1058715"/>
          </a:xfrm>
          <a:prstGeom prst="rect">
            <a:avLst/>
          </a:prstGeom>
        </p:spPr>
      </p:pic>
      <p:pic>
        <p:nvPicPr>
          <p:cNvPr id="47" name="Picture 20" descr="French fries - Free food icons"/>
          <p:cNvPicPr>
            <a:picLocks noChangeAspect="1" noChangeArrowheads="1"/>
          </p:cNvPicPr>
          <p:nvPr/>
        </p:nvPicPr>
        <p:blipFill>
          <a:blip r:embed="rId21"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0" y="-43074"/>
            <a:ext cx="1180856" cy="118085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22">
            <a:clrChange>
              <a:clrFrom>
                <a:srgbClr val="FFFFFF"/>
              </a:clrFrom>
              <a:clrTo>
                <a:srgbClr val="FFFFFF">
                  <a:alpha val="0"/>
                </a:srgbClr>
              </a:clrTo>
            </a:clrChange>
          </a:blip>
          <a:stretch>
            <a:fillRect/>
          </a:stretch>
        </p:blipFill>
        <p:spPr>
          <a:xfrm>
            <a:off x="11150014" y="4785511"/>
            <a:ext cx="1114048" cy="1053743"/>
          </a:xfrm>
          <a:prstGeom prst="rect">
            <a:avLst/>
          </a:prstGeom>
        </p:spPr>
      </p:pic>
      <p:sp>
        <p:nvSpPr>
          <p:cNvPr id="24" name="TextBox 23">
            <a:extLst>
              <a:ext uri="{FF2B5EF4-FFF2-40B4-BE49-F238E27FC236}">
                <a16:creationId xmlns:a16="http://schemas.microsoft.com/office/drawing/2014/main" id="{78A96DF2-7D45-42D4-9C1D-150607F16823}"/>
              </a:ext>
            </a:extLst>
          </p:cNvPr>
          <p:cNvSpPr txBox="1"/>
          <p:nvPr/>
        </p:nvSpPr>
        <p:spPr>
          <a:xfrm>
            <a:off x="1608439" y="717493"/>
            <a:ext cx="8167704" cy="369332"/>
          </a:xfrm>
          <a:prstGeom prst="rect">
            <a:avLst/>
          </a:prstGeom>
          <a:noFill/>
        </p:spPr>
        <p:txBody>
          <a:bodyPr wrap="square" rtlCol="0">
            <a:spAutoFit/>
          </a:bodyPr>
          <a:lstStyle/>
          <a:p>
            <a:pPr algn="ctr"/>
            <a:r>
              <a:rPr lang="en-GB" b="1" dirty="0">
                <a:solidFill>
                  <a:schemeClr val="accent2"/>
                </a:solidFill>
                <a:latin typeface="Bahnschrift SemiBold" panose="020B0502040204020203" pitchFamily="34" charset="0"/>
              </a:rPr>
              <a:t>15</a:t>
            </a:r>
            <a:r>
              <a:rPr lang="en-GB" b="1" baseline="30000" dirty="0">
                <a:solidFill>
                  <a:schemeClr val="accent2"/>
                </a:solidFill>
                <a:latin typeface="Bahnschrift SemiBold" panose="020B0502040204020203" pitchFamily="34" charset="0"/>
              </a:rPr>
              <a:t>th</a:t>
            </a:r>
            <a:r>
              <a:rPr lang="en-GB" b="1" dirty="0">
                <a:solidFill>
                  <a:schemeClr val="accent2"/>
                </a:solidFill>
                <a:latin typeface="Bahnschrift SemiBold" panose="020B0502040204020203" pitchFamily="34" charset="0"/>
              </a:rPr>
              <a:t> Apr - 6</a:t>
            </a:r>
            <a:r>
              <a:rPr lang="en-GB" b="1" baseline="30000" dirty="0">
                <a:solidFill>
                  <a:schemeClr val="accent2"/>
                </a:solidFill>
                <a:latin typeface="Bahnschrift SemiBold" panose="020B0502040204020203" pitchFamily="34" charset="0"/>
              </a:rPr>
              <a:t>th</a:t>
            </a:r>
            <a:r>
              <a:rPr lang="en-GB" b="1" dirty="0">
                <a:solidFill>
                  <a:schemeClr val="accent2"/>
                </a:solidFill>
                <a:latin typeface="Bahnschrift SemiBold" panose="020B0502040204020203" pitchFamily="34" charset="0"/>
              </a:rPr>
              <a:t> May - 3</a:t>
            </a:r>
            <a:r>
              <a:rPr lang="en-GB" b="1" baseline="30000" dirty="0">
                <a:solidFill>
                  <a:schemeClr val="accent2"/>
                </a:solidFill>
                <a:latin typeface="Bahnschrift SemiBold" panose="020B0502040204020203" pitchFamily="34" charset="0"/>
              </a:rPr>
              <a:t>rd</a:t>
            </a:r>
            <a:r>
              <a:rPr lang="en-GB" b="1" dirty="0">
                <a:solidFill>
                  <a:schemeClr val="accent2"/>
                </a:solidFill>
                <a:latin typeface="Bahnschrift SemiBold" panose="020B0502040204020203" pitchFamily="34" charset="0"/>
              </a:rPr>
              <a:t> &amp; 24</a:t>
            </a:r>
            <a:r>
              <a:rPr lang="en-GB" b="1" baseline="30000" dirty="0">
                <a:solidFill>
                  <a:schemeClr val="accent2"/>
                </a:solidFill>
                <a:latin typeface="Bahnschrift SemiBold" panose="020B0502040204020203" pitchFamily="34" charset="0"/>
              </a:rPr>
              <a:t>th</a:t>
            </a:r>
            <a:r>
              <a:rPr lang="en-GB" b="1" dirty="0">
                <a:solidFill>
                  <a:schemeClr val="accent2"/>
                </a:solidFill>
                <a:latin typeface="Bahnschrift SemiBold" panose="020B0502040204020203" pitchFamily="34" charset="0"/>
              </a:rPr>
              <a:t> June - 15 Jul - 9</a:t>
            </a:r>
            <a:r>
              <a:rPr lang="en-GB" b="1" baseline="30000" dirty="0">
                <a:solidFill>
                  <a:schemeClr val="accent2"/>
                </a:solidFill>
                <a:latin typeface="Bahnschrift SemiBold" panose="020B0502040204020203" pitchFamily="34" charset="0"/>
              </a:rPr>
              <a:t>th</a:t>
            </a:r>
            <a:r>
              <a:rPr lang="en-GB" b="1" dirty="0">
                <a:solidFill>
                  <a:schemeClr val="accent2"/>
                </a:solidFill>
                <a:latin typeface="Bahnschrift SemiBold" panose="020B0502040204020203" pitchFamily="34" charset="0"/>
              </a:rPr>
              <a:t> &amp; 30</a:t>
            </a:r>
            <a:r>
              <a:rPr lang="en-GB" b="1" baseline="30000" dirty="0">
                <a:solidFill>
                  <a:schemeClr val="accent2"/>
                </a:solidFill>
                <a:latin typeface="Bahnschrift SemiBold" panose="020B0502040204020203" pitchFamily="34" charset="0"/>
              </a:rPr>
              <a:t>th</a:t>
            </a:r>
            <a:r>
              <a:rPr lang="en-GB" b="1" dirty="0">
                <a:solidFill>
                  <a:schemeClr val="accent2"/>
                </a:solidFill>
                <a:latin typeface="Bahnschrift SemiBold" panose="020B0502040204020203" pitchFamily="34" charset="0"/>
              </a:rPr>
              <a:t> Sept-21</a:t>
            </a:r>
            <a:r>
              <a:rPr lang="en-GB" b="1" baseline="30000" dirty="0">
                <a:solidFill>
                  <a:schemeClr val="accent2"/>
                </a:solidFill>
                <a:latin typeface="Bahnschrift SemiBold" panose="020B0502040204020203" pitchFamily="34" charset="0"/>
              </a:rPr>
              <a:t>st</a:t>
            </a:r>
            <a:r>
              <a:rPr lang="en-GB" b="1" dirty="0">
                <a:solidFill>
                  <a:schemeClr val="accent2"/>
                </a:solidFill>
                <a:latin typeface="Bahnschrift SemiBold" panose="020B0502040204020203" pitchFamily="34" charset="0"/>
              </a:rPr>
              <a:t> Oct 2024</a:t>
            </a:r>
          </a:p>
        </p:txBody>
      </p:sp>
      <p:pic>
        <p:nvPicPr>
          <p:cNvPr id="5" name="Picture 4">
            <a:extLst>
              <a:ext uri="{FF2B5EF4-FFF2-40B4-BE49-F238E27FC236}">
                <a16:creationId xmlns:a16="http://schemas.microsoft.com/office/drawing/2014/main" id="{1908EAF6-B703-49CF-AFDF-9F1B0D99A488}"/>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9563878" y="91322"/>
            <a:ext cx="2559657" cy="1082895"/>
          </a:xfrm>
          <a:prstGeom prst="round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7C9C0DD7-0FA9-BDE7-F7A2-B8CD8D25AF28}"/>
              </a:ext>
            </a:extLst>
          </p:cNvPr>
          <p:cNvSpPr txBox="1"/>
          <p:nvPr/>
        </p:nvSpPr>
        <p:spPr>
          <a:xfrm>
            <a:off x="1278293" y="1262979"/>
            <a:ext cx="9974427" cy="338554"/>
          </a:xfrm>
          <a:prstGeom prst="rect">
            <a:avLst/>
          </a:prstGeom>
          <a:noFill/>
        </p:spPr>
        <p:txBody>
          <a:bodyPr wrap="square" lIns="91440" tIns="45720" rIns="91440" bIns="45720" rtlCol="0" anchor="t">
            <a:spAutoFit/>
          </a:bodyPr>
          <a:lstStyle/>
          <a:p>
            <a:r>
              <a:rPr lang="en-GB" sz="1600" b="1" dirty="0">
                <a:solidFill>
                  <a:srgbClr val="E937DC"/>
                </a:solidFill>
              </a:rPr>
              <a:t>Malted Wholemeal Sliced Baguettes, Low Fat Yoghurts, Milk and Water available daily.  All Special Diets catered for.</a:t>
            </a:r>
          </a:p>
        </p:txBody>
      </p:sp>
    </p:spTree>
    <p:extLst>
      <p:ext uri="{BB962C8B-B14F-4D97-AF65-F5344CB8AC3E}">
        <p14:creationId xmlns:p14="http://schemas.microsoft.com/office/powerpoint/2010/main" val="3964278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004892739"/>
              </p:ext>
            </p:extLst>
          </p:nvPr>
        </p:nvGraphicFramePr>
        <p:xfrm>
          <a:off x="1493975" y="1656476"/>
          <a:ext cx="9290850" cy="4579735"/>
        </p:xfrm>
        <a:graphic>
          <a:graphicData uri="http://schemas.openxmlformats.org/drawingml/2006/table">
            <a:tbl>
              <a:tblPr firstRow="1" bandRow="1">
                <a:tableStyleId>{00A15C55-8517-42AA-B614-E9B94910E393}</a:tableStyleId>
              </a:tblPr>
              <a:tblGrid>
                <a:gridCol w="1858170">
                  <a:extLst>
                    <a:ext uri="{9D8B030D-6E8A-4147-A177-3AD203B41FA5}">
                      <a16:colId xmlns:a16="http://schemas.microsoft.com/office/drawing/2014/main" val="3791052974"/>
                    </a:ext>
                  </a:extLst>
                </a:gridCol>
                <a:gridCol w="1858170">
                  <a:extLst>
                    <a:ext uri="{9D8B030D-6E8A-4147-A177-3AD203B41FA5}">
                      <a16:colId xmlns:a16="http://schemas.microsoft.com/office/drawing/2014/main" val="1590528495"/>
                    </a:ext>
                  </a:extLst>
                </a:gridCol>
                <a:gridCol w="1858170">
                  <a:extLst>
                    <a:ext uri="{9D8B030D-6E8A-4147-A177-3AD203B41FA5}">
                      <a16:colId xmlns:a16="http://schemas.microsoft.com/office/drawing/2014/main" val="667963337"/>
                    </a:ext>
                  </a:extLst>
                </a:gridCol>
                <a:gridCol w="1858170">
                  <a:extLst>
                    <a:ext uri="{9D8B030D-6E8A-4147-A177-3AD203B41FA5}">
                      <a16:colId xmlns:a16="http://schemas.microsoft.com/office/drawing/2014/main" val="3251902381"/>
                    </a:ext>
                  </a:extLst>
                </a:gridCol>
                <a:gridCol w="1858170">
                  <a:extLst>
                    <a:ext uri="{9D8B030D-6E8A-4147-A177-3AD203B41FA5}">
                      <a16:colId xmlns:a16="http://schemas.microsoft.com/office/drawing/2014/main" val="1618699767"/>
                    </a:ext>
                  </a:extLst>
                </a:gridCol>
              </a:tblGrid>
              <a:tr h="307893">
                <a:tc>
                  <a:txBody>
                    <a:bodyPr/>
                    <a:lstStyle/>
                    <a:p>
                      <a:pPr algn="ctr"/>
                      <a:r>
                        <a:rPr lang="en-GB" sz="1500" b="1" dirty="0">
                          <a:solidFill>
                            <a:schemeClr val="tx1"/>
                          </a:solidFill>
                          <a:latin typeface="Bahnschrift"/>
                        </a:rPr>
                        <a:t>Monday</a:t>
                      </a:r>
                    </a:p>
                  </a:txBody>
                  <a:tcPr anchor="ctr"/>
                </a:tc>
                <a:tc>
                  <a:txBody>
                    <a:bodyPr/>
                    <a:lstStyle/>
                    <a:p>
                      <a:pPr algn="ctr"/>
                      <a:r>
                        <a:rPr lang="en-GB" sz="1500" b="1" dirty="0">
                          <a:solidFill>
                            <a:schemeClr val="tx1"/>
                          </a:solidFill>
                          <a:latin typeface="Bahnschrift"/>
                        </a:rPr>
                        <a:t>Tuesday</a:t>
                      </a:r>
                    </a:p>
                  </a:txBody>
                  <a:tcPr anchor="ctr"/>
                </a:tc>
                <a:tc>
                  <a:txBody>
                    <a:bodyPr/>
                    <a:lstStyle/>
                    <a:p>
                      <a:pPr algn="ctr"/>
                      <a:r>
                        <a:rPr lang="en-GB" sz="1500" b="1" dirty="0">
                          <a:solidFill>
                            <a:schemeClr val="tx1"/>
                          </a:solidFill>
                          <a:latin typeface="Bahnschrift"/>
                        </a:rPr>
                        <a:t>Wednesday</a:t>
                      </a:r>
                    </a:p>
                  </a:txBody>
                  <a:tcPr anchor="ctr"/>
                </a:tc>
                <a:tc>
                  <a:txBody>
                    <a:bodyPr/>
                    <a:lstStyle/>
                    <a:p>
                      <a:pPr algn="ctr"/>
                      <a:r>
                        <a:rPr lang="en-GB" sz="1500" b="1" dirty="0">
                          <a:solidFill>
                            <a:schemeClr val="tx1"/>
                          </a:solidFill>
                          <a:latin typeface="Bahnschrift"/>
                        </a:rPr>
                        <a:t>Thursday</a:t>
                      </a:r>
                    </a:p>
                  </a:txBody>
                  <a:tcPr anchor="ctr"/>
                </a:tc>
                <a:tc>
                  <a:txBody>
                    <a:bodyPr/>
                    <a:lstStyle/>
                    <a:p>
                      <a:pPr algn="ctr"/>
                      <a:r>
                        <a:rPr lang="en-GB" sz="1500" b="1" dirty="0">
                          <a:solidFill>
                            <a:schemeClr val="tx1"/>
                          </a:solidFill>
                          <a:latin typeface="Bahnschrift"/>
                        </a:rPr>
                        <a:t>Friday</a:t>
                      </a:r>
                    </a:p>
                  </a:txBody>
                  <a:tcPr anchor="ctr"/>
                </a:tc>
                <a:extLst>
                  <a:ext uri="{0D108BD9-81ED-4DB2-BD59-A6C34878D82A}">
                    <a16:rowId xmlns:a16="http://schemas.microsoft.com/office/drawing/2014/main" val="4143486272"/>
                  </a:ext>
                </a:extLst>
              </a:tr>
              <a:tr h="1158038">
                <a:tc>
                  <a:txBody>
                    <a:bodyPr/>
                    <a:lstStyle/>
                    <a:p>
                      <a:pPr algn="ctr"/>
                      <a:r>
                        <a:rPr lang="en-GB" sz="1500" b="1" dirty="0">
                          <a:latin typeface="Bahnschrift"/>
                        </a:rPr>
                        <a:t>Cheeseburger (100% Beef) </a:t>
                      </a:r>
                    </a:p>
                    <a:p>
                      <a:pPr algn="ctr"/>
                      <a:r>
                        <a:rPr lang="en-GB" sz="1500" b="1" dirty="0">
                          <a:latin typeface="Bahnschrift"/>
                        </a:rPr>
                        <a:t>in a Bun</a:t>
                      </a:r>
                    </a:p>
                  </a:txBody>
                  <a:tcPr anchor="ctr"/>
                </a:tc>
                <a:tc>
                  <a:txBody>
                    <a:bodyPr/>
                    <a:lstStyle/>
                    <a:p>
                      <a:pPr algn="ctr"/>
                      <a:r>
                        <a:rPr lang="en-GB" sz="1500" b="1" dirty="0">
                          <a:latin typeface="Bahnschrift"/>
                        </a:rPr>
                        <a:t>Chicken Curry, Rice &amp; Naan Bread </a:t>
                      </a:r>
                    </a:p>
                  </a:txBody>
                  <a:tcPr anchor="ctr"/>
                </a:tc>
                <a:tc>
                  <a:txBody>
                    <a:bodyPr/>
                    <a:lstStyle/>
                    <a:p>
                      <a:pPr algn="ctr"/>
                      <a:r>
                        <a:rPr lang="en-GB" sz="1500" b="1" dirty="0">
                          <a:latin typeface="Bahnschrift"/>
                        </a:rPr>
                        <a:t>Toad in the Hole (Butcher’s Sausage &amp; Yorkshire Pudding)</a:t>
                      </a:r>
                    </a:p>
                  </a:txBody>
                  <a:tcPr anchor="ctr"/>
                </a:tc>
                <a:tc>
                  <a:txBody>
                    <a:bodyPr/>
                    <a:lstStyle/>
                    <a:p>
                      <a:pPr algn="ctr"/>
                      <a:r>
                        <a:rPr lang="en-GB" sz="1500" b="1" baseline="0" dirty="0">
                          <a:latin typeface="Bahnschrift"/>
                        </a:rPr>
                        <a:t>Chicken Goujons with Tomato Pasta </a:t>
                      </a:r>
                    </a:p>
                  </a:txBody>
                  <a:tcPr anchor="ctr"/>
                </a:tc>
                <a:tc>
                  <a:txBody>
                    <a:bodyPr/>
                    <a:lstStyle/>
                    <a:p>
                      <a:pPr algn="ctr"/>
                      <a:r>
                        <a:rPr lang="en-GB" sz="1500" b="1" dirty="0">
                          <a:latin typeface="Bahnschrift"/>
                        </a:rPr>
                        <a:t>Jumbo Fish Fingers</a:t>
                      </a:r>
                    </a:p>
                  </a:txBody>
                  <a:tcPr anchor="ctr"/>
                </a:tc>
                <a:extLst>
                  <a:ext uri="{0D108BD9-81ED-4DB2-BD59-A6C34878D82A}">
                    <a16:rowId xmlns:a16="http://schemas.microsoft.com/office/drawing/2014/main" val="2820107350"/>
                  </a:ext>
                </a:extLst>
              </a:tr>
              <a:tr h="729135">
                <a:tc>
                  <a:txBody>
                    <a:bodyPr/>
                    <a:lstStyle/>
                    <a:p>
                      <a:pPr algn="ctr"/>
                      <a:r>
                        <a:rPr lang="en-GB" sz="1500" b="1" baseline="0" dirty="0">
                          <a:latin typeface="Bahnschrift"/>
                        </a:rPr>
                        <a:t>Roasted Stuffed Halloumi Peppers</a:t>
                      </a:r>
                    </a:p>
                  </a:txBody>
                  <a:tcPr anchor="ctr"/>
                </a:tc>
                <a:tc>
                  <a:txBody>
                    <a:bodyPr/>
                    <a:lstStyle/>
                    <a:p>
                      <a:pPr algn="ctr"/>
                      <a:r>
                        <a:rPr lang="en-GB" sz="1500" b="1" baseline="0" dirty="0">
                          <a:latin typeface="Bahnschrift"/>
                        </a:rPr>
                        <a:t>Macaroni Cheese &amp; Crusty Bread</a:t>
                      </a:r>
                    </a:p>
                  </a:txBody>
                  <a:tcPr anchor="ctr"/>
                </a:tc>
                <a:tc>
                  <a:txBody>
                    <a:bodyPr/>
                    <a:lstStyle/>
                    <a:p>
                      <a:pPr algn="ctr"/>
                      <a:r>
                        <a:rPr lang="en-GB" sz="1500" b="1" dirty="0">
                          <a:latin typeface="Bahnschrift"/>
                        </a:rPr>
                        <a:t>Herby Lentil Loaf</a:t>
                      </a:r>
                    </a:p>
                  </a:txBody>
                  <a:tcPr anchor="ctr"/>
                </a:tc>
                <a:tc>
                  <a:txBody>
                    <a:bodyPr/>
                    <a:lstStyle/>
                    <a:p>
                      <a:pPr algn="ctr"/>
                      <a:r>
                        <a:rPr lang="en-GB" sz="1500" b="1" dirty="0">
                          <a:latin typeface="Bahnschrift"/>
                        </a:rPr>
                        <a:t>Sweet &amp; Sour Quorn with wholegrain rice</a:t>
                      </a:r>
                    </a:p>
                  </a:txBody>
                  <a:tcPr anchor="ctr"/>
                </a:tc>
                <a:tc>
                  <a:txBody>
                    <a:bodyPr/>
                    <a:lstStyle/>
                    <a:p>
                      <a:pPr marL="0" marR="0" indent="0" algn="ctr" rtl="0" eaLnBrk="1" fontAlgn="auto" latinLnBrk="0" hangingPunct="1">
                        <a:lnSpc>
                          <a:spcPct val="100000"/>
                        </a:lnSpc>
                        <a:spcBef>
                          <a:spcPts val="0"/>
                        </a:spcBef>
                        <a:spcAft>
                          <a:spcPts val="0"/>
                        </a:spcAft>
                        <a:buClrTx/>
                        <a:buSzTx/>
                        <a:buFontTx/>
                        <a:buNone/>
                      </a:pPr>
                      <a:r>
                        <a:rPr lang="en-GB" sz="1500" b="1" dirty="0">
                          <a:latin typeface="Bahnschrift"/>
                        </a:rPr>
                        <a:t>Vegan</a:t>
                      </a:r>
                    </a:p>
                    <a:p>
                      <a:pPr marL="0" marR="0" indent="0" algn="ctr" rtl="0" eaLnBrk="1" fontAlgn="auto" latinLnBrk="0" hangingPunct="1">
                        <a:lnSpc>
                          <a:spcPct val="100000"/>
                        </a:lnSpc>
                        <a:spcBef>
                          <a:spcPts val="0"/>
                        </a:spcBef>
                        <a:spcAft>
                          <a:spcPts val="0"/>
                        </a:spcAft>
                        <a:buClrTx/>
                        <a:buSzTx/>
                        <a:buFontTx/>
                        <a:buNone/>
                      </a:pPr>
                      <a:r>
                        <a:rPr lang="en-GB" sz="1500" b="1" dirty="0">
                          <a:latin typeface="Bahnschrift"/>
                        </a:rPr>
                        <a:t> Sausage Roll</a:t>
                      </a:r>
                    </a:p>
                  </a:txBody>
                  <a:tcPr anchor="ctr"/>
                </a:tc>
                <a:extLst>
                  <a:ext uri="{0D108BD9-81ED-4DB2-BD59-A6C34878D82A}">
                    <a16:rowId xmlns:a16="http://schemas.microsoft.com/office/drawing/2014/main" val="3789807887"/>
                  </a:ext>
                </a:extLst>
              </a:tr>
              <a:tr h="729135">
                <a:tc>
                  <a:txBody>
                    <a:bodyPr/>
                    <a:lstStyle/>
                    <a:p>
                      <a:pPr algn="ctr"/>
                      <a:r>
                        <a:rPr lang="en-GB" sz="1500" b="1" dirty="0">
                          <a:latin typeface="Bahnschrift"/>
                        </a:rPr>
                        <a:t>Jacket Potato with Beans &amp; Cheese</a:t>
                      </a:r>
                    </a:p>
                  </a:txBody>
                  <a:tcPr anchor="ctr"/>
                </a:tc>
                <a:tc>
                  <a:txBody>
                    <a:bodyPr/>
                    <a:lstStyle/>
                    <a:p>
                      <a:pPr algn="ctr"/>
                      <a:r>
                        <a:rPr lang="en-GB" sz="1500" b="1" dirty="0">
                          <a:latin typeface="Bahnschrift"/>
                        </a:rPr>
                        <a:t>Jacket Potato</a:t>
                      </a:r>
                    </a:p>
                    <a:p>
                      <a:pPr algn="ctr"/>
                      <a:r>
                        <a:rPr lang="en-GB" sz="1500" b="1" dirty="0">
                          <a:latin typeface="Bahnschrift"/>
                        </a:rPr>
                        <a:t> with Cheese</a:t>
                      </a:r>
                    </a:p>
                  </a:txBody>
                  <a:tcPr anchor="ctr"/>
                </a:tc>
                <a:tc>
                  <a:txBody>
                    <a:bodyPr/>
                    <a:lstStyle/>
                    <a:p>
                      <a:pPr algn="ctr"/>
                      <a:r>
                        <a:rPr lang="en-GB" sz="1500" b="1" dirty="0">
                          <a:latin typeface="Bahnschrift"/>
                        </a:rPr>
                        <a:t>Jacket Potato </a:t>
                      </a:r>
                    </a:p>
                    <a:p>
                      <a:pPr algn="ctr"/>
                      <a:r>
                        <a:rPr lang="en-GB" sz="1500" b="1" dirty="0">
                          <a:latin typeface="Bahnschrift"/>
                        </a:rPr>
                        <a:t>with Tuna Mayo &amp; Cheese</a:t>
                      </a:r>
                    </a:p>
                  </a:txBody>
                  <a:tcPr anchor="ctr"/>
                </a:tc>
                <a:tc>
                  <a:txBody>
                    <a:bodyPr/>
                    <a:lstStyle/>
                    <a:p>
                      <a:pPr algn="ctr"/>
                      <a:r>
                        <a:rPr lang="en-GB" sz="1500" b="1" dirty="0">
                          <a:latin typeface="Bahnschrift"/>
                        </a:rPr>
                        <a:t>Jacket Potato </a:t>
                      </a:r>
                    </a:p>
                    <a:p>
                      <a:pPr algn="ctr"/>
                      <a:r>
                        <a:rPr lang="en-GB" sz="1500" b="1" dirty="0">
                          <a:latin typeface="Bahnschrift"/>
                        </a:rPr>
                        <a:t>with Cheese &amp; Coleslaw </a:t>
                      </a:r>
                    </a:p>
                  </a:txBody>
                  <a:tcPr anchor="ctr"/>
                </a:tc>
                <a:tc>
                  <a:txBody>
                    <a:bodyPr/>
                    <a:lstStyle/>
                    <a:p>
                      <a:pPr algn="ctr"/>
                      <a:r>
                        <a:rPr lang="en-GB" sz="1500" b="1" dirty="0">
                          <a:latin typeface="Bahnschrift"/>
                        </a:rPr>
                        <a:t>Jacket Potato </a:t>
                      </a:r>
                    </a:p>
                    <a:p>
                      <a:pPr algn="ctr"/>
                      <a:r>
                        <a:rPr lang="en-GB" sz="1500" b="1" dirty="0">
                          <a:latin typeface="Bahnschrift"/>
                        </a:rPr>
                        <a:t>with Cheese &amp; Ham</a:t>
                      </a:r>
                    </a:p>
                  </a:txBody>
                  <a:tcPr anchor="ctr"/>
                </a:tc>
                <a:extLst>
                  <a:ext uri="{0D108BD9-81ED-4DB2-BD59-A6C34878D82A}">
                    <a16:rowId xmlns:a16="http://schemas.microsoft.com/office/drawing/2014/main" val="537325371"/>
                  </a:ext>
                </a:extLst>
              </a:tr>
              <a:tr h="943586">
                <a:tc>
                  <a:txBody>
                    <a:bodyPr/>
                    <a:lstStyle/>
                    <a:p>
                      <a:pPr algn="ctr"/>
                      <a:r>
                        <a:rPr lang="en-GB" sz="1500" b="1" dirty="0">
                          <a:latin typeface="Bahnschrift"/>
                        </a:rPr>
                        <a:t>Potato Wedges, Peas &amp; </a:t>
                      </a:r>
                    </a:p>
                    <a:p>
                      <a:pPr algn="ctr"/>
                      <a:r>
                        <a:rPr lang="en-GB" sz="1500" b="1" dirty="0">
                          <a:latin typeface="Bahnschrift"/>
                        </a:rPr>
                        <a:t>Sweetcorn</a:t>
                      </a:r>
                    </a:p>
                  </a:txBody>
                  <a:tcPr anchor="ctr"/>
                </a:tc>
                <a:tc>
                  <a:txBody>
                    <a:bodyPr/>
                    <a:lstStyle/>
                    <a:p>
                      <a:pPr algn="ctr"/>
                      <a:r>
                        <a:rPr lang="en-GB" sz="1500" b="1" dirty="0">
                          <a:latin typeface="Bahnschrift"/>
                        </a:rPr>
                        <a:t>Mixed Vegetables</a:t>
                      </a:r>
                    </a:p>
                  </a:txBody>
                  <a:tcPr anchor="ctr"/>
                </a:tc>
                <a:tc>
                  <a:txBody>
                    <a:bodyPr/>
                    <a:lstStyle/>
                    <a:p>
                      <a:pPr algn="ctr"/>
                      <a:r>
                        <a:rPr lang="en-GB" sz="1500" b="1" dirty="0">
                          <a:latin typeface="Bahnschrift"/>
                        </a:rPr>
                        <a:t>Roast Potato with Seasonal Veg &amp; Gravy</a:t>
                      </a:r>
                    </a:p>
                  </a:txBody>
                  <a:tcPr anchor="ctr"/>
                </a:tc>
                <a:tc>
                  <a:txBody>
                    <a:bodyPr/>
                    <a:lstStyle/>
                    <a:p>
                      <a:pPr algn="ctr"/>
                      <a:r>
                        <a:rPr lang="en-GB" sz="1500" b="1" dirty="0">
                          <a:latin typeface="Bahnschrift"/>
                        </a:rPr>
                        <a:t>Sweetcorn &amp; Broccoli</a:t>
                      </a:r>
                    </a:p>
                  </a:txBody>
                  <a:tcPr anchor="ctr"/>
                </a:tc>
                <a:tc>
                  <a:txBody>
                    <a:bodyPr/>
                    <a:lstStyle/>
                    <a:p>
                      <a:pPr algn="ctr"/>
                      <a:r>
                        <a:rPr lang="en-GB" sz="1500" b="1" dirty="0" err="1">
                          <a:latin typeface="Bahnschrift"/>
                        </a:rPr>
                        <a:t>Chips,Peas</a:t>
                      </a:r>
                      <a:r>
                        <a:rPr lang="en-GB" sz="1500" b="1" dirty="0">
                          <a:latin typeface="Bahnschrift"/>
                        </a:rPr>
                        <a:t>,  &amp; Tomato Sauce</a:t>
                      </a:r>
                    </a:p>
                  </a:txBody>
                  <a:tcPr anchor="ctr"/>
                </a:tc>
                <a:extLst>
                  <a:ext uri="{0D108BD9-81ED-4DB2-BD59-A6C34878D82A}">
                    <a16:rowId xmlns:a16="http://schemas.microsoft.com/office/drawing/2014/main" val="420141772"/>
                  </a:ext>
                </a:extLst>
              </a:tr>
              <a:tr h="603591">
                <a:tc>
                  <a:txBody>
                    <a:bodyPr/>
                    <a:lstStyle/>
                    <a:p>
                      <a:pPr algn="ctr"/>
                      <a:r>
                        <a:rPr lang="en-GB" sz="1500" b="1" dirty="0">
                          <a:latin typeface="Bahnschrift"/>
                        </a:rPr>
                        <a:t>Fruit Smoothie</a:t>
                      </a:r>
                    </a:p>
                  </a:txBody>
                  <a:tcPr anchor="ctr"/>
                </a:tc>
                <a:tc>
                  <a:txBody>
                    <a:bodyPr/>
                    <a:lstStyle/>
                    <a:p>
                      <a:pPr algn="ctr"/>
                      <a:r>
                        <a:rPr lang="en-GB" sz="1500" b="1" dirty="0">
                          <a:latin typeface="Bahnschrift"/>
                        </a:rPr>
                        <a:t>Fruit Jelly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dirty="0">
                          <a:latin typeface="Bahnschrift"/>
                        </a:rPr>
                        <a:t>Pip Organic Lolly</a:t>
                      </a:r>
                    </a:p>
                    <a:p>
                      <a:pPr algn="ctr"/>
                      <a:endParaRPr lang="en-GB" sz="1500" b="1" dirty="0">
                        <a:latin typeface="Bahnschrift"/>
                      </a:endParaRPr>
                    </a:p>
                  </a:txBody>
                  <a:tcPr anchor="ctr"/>
                </a:tc>
                <a:tc>
                  <a:txBody>
                    <a:bodyPr/>
                    <a:lstStyle/>
                    <a:p>
                      <a:pPr algn="ctr"/>
                      <a:r>
                        <a:rPr lang="en-GB" sz="1500" b="1" dirty="0">
                          <a:latin typeface="Bahnschrift"/>
                        </a:rPr>
                        <a:t>Fruit Cocktail</a:t>
                      </a:r>
                    </a:p>
                  </a:txBody>
                  <a:tcPr anchor="ctr"/>
                </a:tc>
                <a:tc>
                  <a:txBody>
                    <a:bodyPr/>
                    <a:lstStyle/>
                    <a:p>
                      <a:pPr algn="ctr"/>
                      <a:r>
                        <a:rPr lang="en-GB" sz="1500" b="1" dirty="0">
                          <a:latin typeface="Bahnschrift"/>
                        </a:rPr>
                        <a:t>Date &amp; Rice Crispy Cake</a:t>
                      </a:r>
                    </a:p>
                  </a:txBody>
                  <a:tcPr anchor="ctr"/>
                </a:tc>
                <a:extLst>
                  <a:ext uri="{0D108BD9-81ED-4DB2-BD59-A6C34878D82A}">
                    <a16:rowId xmlns:a16="http://schemas.microsoft.com/office/drawing/2014/main" val="1603911861"/>
                  </a:ext>
                </a:extLst>
              </a:tr>
            </a:tbl>
          </a:graphicData>
        </a:graphic>
      </p:graphicFrame>
      <p:sp>
        <p:nvSpPr>
          <p:cNvPr id="9" name="TextBox 8"/>
          <p:cNvSpPr txBox="1"/>
          <p:nvPr/>
        </p:nvSpPr>
        <p:spPr>
          <a:xfrm>
            <a:off x="3779927" y="188910"/>
            <a:ext cx="4386570" cy="553998"/>
          </a:xfrm>
          <a:prstGeom prst="rect">
            <a:avLst/>
          </a:prstGeom>
          <a:noFill/>
        </p:spPr>
        <p:txBody>
          <a:bodyPr wrap="square" rtlCol="0">
            <a:spAutoFit/>
          </a:bodyPr>
          <a:lstStyle/>
          <a:p>
            <a:r>
              <a:rPr lang="en-GB" sz="3000" b="1" dirty="0">
                <a:solidFill>
                  <a:schemeClr val="accent2"/>
                </a:solidFill>
                <a:latin typeface="Bahnschrift SemiBold" panose="020B0502040204020203" pitchFamily="34" charset="0"/>
              </a:rPr>
              <a:t>LUNCH MENU – WEEK 2</a:t>
            </a:r>
          </a:p>
        </p:txBody>
      </p:sp>
      <p:pic>
        <p:nvPicPr>
          <p:cNvPr id="18" name="Picture 17"/>
          <p:cNvPicPr>
            <a:picLocks noChangeAspect="1"/>
          </p:cNvPicPr>
          <p:nvPr/>
        </p:nvPicPr>
        <p:blipFill>
          <a:blip r:embed="rId2">
            <a:clrChange>
              <a:clrFrom>
                <a:srgbClr val="FFFFFF"/>
              </a:clrFrom>
              <a:clrTo>
                <a:srgbClr val="FFFFFF">
                  <a:alpha val="0"/>
                </a:srgbClr>
              </a:clrTo>
            </a:clrChange>
          </a:blip>
          <a:stretch>
            <a:fillRect/>
          </a:stretch>
        </p:blipFill>
        <p:spPr>
          <a:xfrm>
            <a:off x="476223" y="1521895"/>
            <a:ext cx="1319996" cy="1066997"/>
          </a:xfrm>
          <a:prstGeom prst="rect">
            <a:avLst/>
          </a:prstGeom>
        </p:spPr>
      </p:pic>
      <p:pic>
        <p:nvPicPr>
          <p:cNvPr id="25" name="Picture 6" descr="Hot jacket potato Stock Vectors, Images &amp;amp;amp; Vector Art | Shutterstock"/>
          <p:cNvPicPr>
            <a:picLocks noChangeAspect="1" noChangeArrowheads="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11976" b="82071" l="11552" r="86950">
                        <a14:backgroundMark x1="21513" y1="50357" x2="32151" y2="82857"/>
                        <a14:backgroundMark x1="29787" y1="63929" x2="50827" y2="82857"/>
                      </a14:backgroundRemoval>
                    </a14:imgEffect>
                  </a14:imgLayer>
                </a14:imgProps>
              </a:ext>
              <a:ext uri="{28A0092B-C50C-407E-A947-70E740481C1C}">
                <a14:useLocalDpi xmlns:a14="http://schemas.microsoft.com/office/drawing/2010/main" val="0"/>
              </a:ext>
            </a:extLst>
          </a:blip>
          <a:srcRect l="2127" t="3214" r="3625" b="9167"/>
          <a:stretch/>
        </p:blipFill>
        <p:spPr bwMode="auto">
          <a:xfrm>
            <a:off x="-366233" y="574440"/>
            <a:ext cx="2131981" cy="131198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 descr="Baked Beans Icon stock vector. Illustration of meal - 219882525"/>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42" y="3706133"/>
            <a:ext cx="1146367" cy="114636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Carrot - Free food ic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4448809">
            <a:off x="729780" y="3090566"/>
            <a:ext cx="1099322" cy="109932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688" y="5487300"/>
            <a:ext cx="1112095" cy="693102"/>
          </a:xfrm>
          <a:prstGeom prst="rect">
            <a:avLst/>
          </a:prstGeom>
        </p:spPr>
      </p:pic>
      <p:pic>
        <p:nvPicPr>
          <p:cNvPr id="3" name="Picture 2"/>
          <p:cNvPicPr>
            <a:picLocks noChangeAspect="1"/>
          </p:cNvPicPr>
          <p:nvPr/>
        </p:nvPicPr>
        <p:blipFill>
          <a:blip r:embed="rId8">
            <a:extLst>
              <a:ext uri="{BEBA8EAE-BF5A-486C-A8C5-ECC9F3942E4B}">
                <a14:imgProps xmlns:a14="http://schemas.microsoft.com/office/drawing/2010/main">
                  <a14:imgLayer r:embed="rId9">
                    <a14:imgEffect>
                      <a14:backgroundRemoval t="9840" b="89894" l="3725" r="89971"/>
                    </a14:imgEffect>
                  </a14:imgLayer>
                </a14:imgProps>
              </a:ext>
            </a:extLst>
          </a:blip>
          <a:stretch>
            <a:fillRect/>
          </a:stretch>
        </p:blipFill>
        <p:spPr>
          <a:xfrm>
            <a:off x="2583074" y="5694355"/>
            <a:ext cx="1336649" cy="1440057"/>
          </a:xfrm>
          <a:prstGeom prst="rect">
            <a:avLst/>
          </a:prstGeom>
        </p:spPr>
      </p:pic>
      <p:pic>
        <p:nvPicPr>
          <p:cNvPr id="2052" name="Picture 4" descr="4,966 Sweetcorn Cliparts, Stock Vector and Royalty Free Sweetcorn  Illustrations"/>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427856">
            <a:off x="10487712" y="4264069"/>
            <a:ext cx="1352650" cy="128351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6" descr="Flat Icon Green Peas. Vector Illustration. Royalty Free Cliparts, Vectors,  And Stock Illustration. Image 56552587."/>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063645" y="3635794"/>
            <a:ext cx="1074175" cy="107417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0" descr="Homemade Potato Slices Icon, Cartoon Style Stock Vector - Illustration of  food, kitchen: 193693761"/>
          <p:cNvPicPr>
            <a:picLocks noChangeAspect="1" noChangeArrowheads="1"/>
          </p:cNvPicPr>
          <p:nvPr/>
        </p:nvPicPr>
        <p:blipFill rotWithShape="1">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r="1863" b="8752"/>
          <a:stretch/>
        </p:blipFill>
        <p:spPr bwMode="auto">
          <a:xfrm>
            <a:off x="10932344" y="2709797"/>
            <a:ext cx="1092532" cy="107297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4" descr="Edamame Pea Green Bean PNG, Clipart, Bean, Computer Icons, Edamame, Food,  Grass Free PNG Download"/>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10000" b="90000" l="10000" r="90000">
                        <a14:backgroundMark x1="50000" y1="46133" x2="56593" y2="44475"/>
                        <a14:backgroundMark x1="65797" y1="44613" x2="69780" y2="42956"/>
                        <a14:backgroundMark x1="85440" y1="49724" x2="65522" y2="54144"/>
                        <a14:backgroundMark x1="60989" y1="58011" x2="54808" y2="58840"/>
                        <a14:backgroundMark x1="47802" y1="60497" x2="47802" y2="60497"/>
                        <a14:backgroundMark x1="19643" y1="53315" x2="19643" y2="53315"/>
                        <a14:backgroundMark x1="16484" y1="65746" x2="26099" y2="69337"/>
                        <a14:backgroundMark x1="42582" y1="69890" x2="42582" y2="69890"/>
                        <a14:backgroundMark x1="77198" y1="63260" x2="77198" y2="63260"/>
                      </a14:backgroundRemoval>
                    </a14:imgEffect>
                  </a14:imgLayer>
                </a14:imgProps>
              </a:ext>
              <a:ext uri="{28A0092B-C50C-407E-A947-70E740481C1C}">
                <a14:useLocalDpi xmlns:a14="http://schemas.microsoft.com/office/drawing/2010/main" val="0"/>
              </a:ext>
            </a:extLst>
          </a:blip>
          <a:srcRect/>
          <a:stretch>
            <a:fillRect/>
          </a:stretch>
        </p:blipFill>
        <p:spPr bwMode="auto">
          <a:xfrm rot="2038107">
            <a:off x="9259572" y="5853568"/>
            <a:ext cx="1447956" cy="144000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8" descr="clip art garlic - Clip Art Library"/>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384707" y="1954939"/>
            <a:ext cx="1216025" cy="91084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16">
            <a:clrChange>
              <a:clrFrom>
                <a:srgbClr val="FFFFFF"/>
              </a:clrFrom>
              <a:clrTo>
                <a:srgbClr val="FFFFFF">
                  <a:alpha val="0"/>
                </a:srgbClr>
              </a:clrTo>
            </a:clrChange>
          </a:blip>
          <a:stretch>
            <a:fillRect/>
          </a:stretch>
        </p:blipFill>
        <p:spPr>
          <a:xfrm>
            <a:off x="6397173" y="6019914"/>
            <a:ext cx="1130353" cy="974443"/>
          </a:xfrm>
          <a:prstGeom prst="rect">
            <a:avLst/>
          </a:prstGeom>
        </p:spPr>
      </p:pic>
      <p:pic>
        <p:nvPicPr>
          <p:cNvPr id="47" name="Picture 20" descr="French fries - Free food icons"/>
          <p:cNvPicPr>
            <a:picLocks noChangeAspect="1" noChangeArrowheads="1"/>
          </p:cNvPicPr>
          <p:nvPr/>
        </p:nvPicPr>
        <p:blipFill>
          <a:blip r:embed="rId17"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1090587" y="1366074"/>
            <a:ext cx="1180856" cy="118085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18">
            <a:clrChange>
              <a:clrFrom>
                <a:srgbClr val="FFFFFF"/>
              </a:clrFrom>
              <a:clrTo>
                <a:srgbClr val="FFFFFF">
                  <a:alpha val="0"/>
                </a:srgbClr>
              </a:clrTo>
            </a:clrChange>
          </a:blip>
          <a:stretch>
            <a:fillRect/>
          </a:stretch>
        </p:blipFill>
        <p:spPr>
          <a:xfrm>
            <a:off x="11123991" y="4905826"/>
            <a:ext cx="1114048" cy="1053743"/>
          </a:xfrm>
          <a:prstGeom prst="rect">
            <a:avLst/>
          </a:prstGeom>
        </p:spPr>
      </p:pic>
      <p:pic>
        <p:nvPicPr>
          <p:cNvPr id="5" name="Picture 4"/>
          <p:cNvPicPr>
            <a:picLocks noChangeAspect="1"/>
          </p:cNvPicPr>
          <p:nvPr/>
        </p:nvPicPr>
        <p:blipFill>
          <a:blip r:embed="rId19">
            <a:clrChange>
              <a:clrFrom>
                <a:srgbClr val="FFFFFF"/>
              </a:clrFrom>
              <a:clrTo>
                <a:srgbClr val="FFFFFF">
                  <a:alpha val="0"/>
                </a:srgbClr>
              </a:clrTo>
            </a:clrChange>
          </a:blip>
          <a:stretch>
            <a:fillRect/>
          </a:stretch>
        </p:blipFill>
        <p:spPr>
          <a:xfrm>
            <a:off x="7771729" y="6033497"/>
            <a:ext cx="1547097" cy="1014434"/>
          </a:xfrm>
          <a:prstGeom prst="rect">
            <a:avLst/>
          </a:prstGeom>
        </p:spPr>
      </p:pic>
      <p:pic>
        <p:nvPicPr>
          <p:cNvPr id="29" name="Picture 28"/>
          <p:cNvPicPr>
            <a:picLocks noChangeAspect="1"/>
          </p:cNvPicPr>
          <p:nvPr/>
        </p:nvPicPr>
        <p:blipFill>
          <a:blip r:embed="rId20">
            <a:clrChange>
              <a:clrFrom>
                <a:srgbClr val="FFFFFF"/>
              </a:clrFrom>
              <a:clrTo>
                <a:srgbClr val="FFFFFF">
                  <a:alpha val="0"/>
                </a:srgbClr>
              </a:clrTo>
            </a:clrChange>
            <a:extLst>
              <a:ext uri="{BEBA8EAE-BF5A-486C-A8C5-ECC9F3942E4B}">
                <a14:imgProps xmlns:a14="http://schemas.microsoft.com/office/drawing/2010/main">
                  <a14:imgLayer r:embed="rId21">
                    <a14:imgEffect>
                      <a14:backgroundRemoval t="0" b="97938" l="0" r="98068"/>
                    </a14:imgEffect>
                  </a14:imgLayer>
                </a14:imgProps>
              </a:ext>
            </a:extLst>
          </a:blip>
          <a:stretch>
            <a:fillRect/>
          </a:stretch>
        </p:blipFill>
        <p:spPr>
          <a:xfrm>
            <a:off x="10524629" y="6019914"/>
            <a:ext cx="1788493" cy="838086"/>
          </a:xfrm>
          <a:prstGeom prst="rect">
            <a:avLst/>
          </a:prstGeom>
        </p:spPr>
      </p:pic>
      <p:pic>
        <p:nvPicPr>
          <p:cNvPr id="6" name="Picture 5"/>
          <p:cNvPicPr>
            <a:picLocks noChangeAspect="1"/>
          </p:cNvPicPr>
          <p:nvPr/>
        </p:nvPicPr>
        <p:blipFill>
          <a:blip r:embed="rId22">
            <a:clrChange>
              <a:clrFrom>
                <a:srgbClr val="FFFFFF"/>
              </a:clrFrom>
              <a:clrTo>
                <a:srgbClr val="FFFFFF">
                  <a:alpha val="0"/>
                </a:srgbClr>
              </a:clrTo>
            </a:clrChange>
          </a:blip>
          <a:stretch>
            <a:fillRect/>
          </a:stretch>
        </p:blipFill>
        <p:spPr>
          <a:xfrm>
            <a:off x="948162" y="5978759"/>
            <a:ext cx="1329150" cy="920395"/>
          </a:xfrm>
          <a:prstGeom prst="rect">
            <a:avLst/>
          </a:prstGeom>
        </p:spPr>
      </p:pic>
      <p:pic>
        <p:nvPicPr>
          <p:cNvPr id="7" name="Picture 6"/>
          <p:cNvPicPr>
            <a:picLocks noChangeAspect="1"/>
          </p:cNvPicPr>
          <p:nvPr/>
        </p:nvPicPr>
        <p:blipFill>
          <a:blip r:embed="rId23">
            <a:clrChange>
              <a:clrFrom>
                <a:srgbClr val="FFFFFF"/>
              </a:clrFrom>
              <a:clrTo>
                <a:srgbClr val="FFFFFF">
                  <a:alpha val="0"/>
                </a:srgbClr>
              </a:clrTo>
            </a:clrChange>
          </a:blip>
          <a:stretch>
            <a:fillRect/>
          </a:stretch>
        </p:blipFill>
        <p:spPr>
          <a:xfrm>
            <a:off x="465296" y="4704055"/>
            <a:ext cx="1290592" cy="954449"/>
          </a:xfrm>
          <a:prstGeom prst="rect">
            <a:avLst/>
          </a:prstGeom>
        </p:spPr>
      </p:pic>
      <p:pic>
        <p:nvPicPr>
          <p:cNvPr id="3074" name="Picture 2" descr="Veg Icon Png - Dark Green Vegetables Clipart, Transparent Png - kindpng"/>
          <p:cNvPicPr>
            <a:picLocks noChangeAspect="1" noChangeArrowheads="1"/>
          </p:cNvPicPr>
          <p:nvPr/>
        </p:nvPicPr>
        <p:blipFill rotWithShape="1">
          <a:blip r:embed="rId24" cstate="print">
            <a:clrChange>
              <a:clrFrom>
                <a:srgbClr val="F7F7F7"/>
              </a:clrFrom>
              <a:clrTo>
                <a:srgbClr val="F7F7F7">
                  <a:alpha val="0"/>
                </a:srgbClr>
              </a:clrTo>
            </a:clrChange>
            <a:extLst>
              <a:ext uri="{28A0092B-C50C-407E-A947-70E740481C1C}">
                <a14:useLocalDpi xmlns:a14="http://schemas.microsoft.com/office/drawing/2010/main" val="0"/>
              </a:ext>
            </a:extLst>
          </a:blip>
          <a:srcRect l="15847" r="15602"/>
          <a:stretch/>
        </p:blipFill>
        <p:spPr bwMode="auto">
          <a:xfrm>
            <a:off x="92688" y="2311540"/>
            <a:ext cx="1414339" cy="104599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oast chicken - Free food icons"/>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638353" y="-405813"/>
            <a:ext cx="1319996" cy="131999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atch: Smokey Bill Fishcakes x4-Order by Noon Tues. – The Rural Supply"/>
          <p:cNvPicPr>
            <a:picLocks noChangeAspect="1" noChangeArrowheads="1"/>
          </p:cNvPicPr>
          <p:nvPr/>
        </p:nvPicPr>
        <p:blipFill>
          <a:blip r:embed="rId26" cstate="print">
            <a:clrChange>
              <a:clrFrom>
                <a:srgbClr val="FFFDDB"/>
              </a:clrFrom>
              <a:clrTo>
                <a:srgbClr val="FFFDDB">
                  <a:alpha val="0"/>
                </a:srgbClr>
              </a:clrTo>
            </a:clrChange>
            <a:extLst>
              <a:ext uri="{BEBA8EAE-BF5A-486C-A8C5-ECC9F3942E4B}">
                <a14:imgProps xmlns:a14="http://schemas.microsoft.com/office/drawing/2010/main">
                  <a14:imgLayer r:embed="rId27">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4474173" y="5743904"/>
            <a:ext cx="1526462" cy="1526462"/>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3572B7B9-85E0-4437-83E7-16AF0FE5E962}"/>
              </a:ext>
            </a:extLst>
          </p:cNvPr>
          <p:cNvSpPr txBox="1"/>
          <p:nvPr/>
        </p:nvSpPr>
        <p:spPr>
          <a:xfrm>
            <a:off x="1362269" y="642170"/>
            <a:ext cx="8413874" cy="400110"/>
          </a:xfrm>
          <a:prstGeom prst="rect">
            <a:avLst/>
          </a:prstGeom>
          <a:noFill/>
        </p:spPr>
        <p:txBody>
          <a:bodyPr wrap="square" rtlCol="0">
            <a:spAutoFit/>
          </a:bodyPr>
          <a:lstStyle/>
          <a:p>
            <a:pPr algn="ctr"/>
            <a:r>
              <a:rPr lang="en-GB" sz="2000" b="1" dirty="0">
                <a:solidFill>
                  <a:schemeClr val="accent6">
                    <a:lumMod val="75000"/>
                  </a:schemeClr>
                </a:solidFill>
                <a:latin typeface="Bahnschrift SemiBold" panose="020B0502040204020203" pitchFamily="34" charset="0"/>
              </a:rPr>
              <a:t>22</a:t>
            </a:r>
            <a:r>
              <a:rPr lang="en-GB" sz="2000" b="1" baseline="30000" dirty="0">
                <a:solidFill>
                  <a:schemeClr val="accent6">
                    <a:lumMod val="75000"/>
                  </a:schemeClr>
                </a:solidFill>
                <a:latin typeface="Bahnschrift SemiBold" panose="020B0502040204020203" pitchFamily="34" charset="0"/>
              </a:rPr>
              <a:t>nd</a:t>
            </a:r>
            <a:r>
              <a:rPr lang="en-GB" sz="2000" b="1" dirty="0">
                <a:solidFill>
                  <a:schemeClr val="accent6">
                    <a:lumMod val="75000"/>
                  </a:schemeClr>
                </a:solidFill>
                <a:latin typeface="Bahnschrift SemiBold" panose="020B0502040204020203" pitchFamily="34" charset="0"/>
              </a:rPr>
              <a:t> Apr-13</a:t>
            </a:r>
            <a:r>
              <a:rPr lang="en-GB" sz="2000" b="1" baseline="30000" dirty="0">
                <a:solidFill>
                  <a:schemeClr val="accent6">
                    <a:lumMod val="75000"/>
                  </a:schemeClr>
                </a:solidFill>
                <a:latin typeface="Bahnschrift SemiBold" panose="020B0502040204020203" pitchFamily="34" charset="0"/>
              </a:rPr>
              <a:t>th</a:t>
            </a:r>
            <a:r>
              <a:rPr lang="en-GB" sz="2000" b="1" dirty="0">
                <a:solidFill>
                  <a:schemeClr val="accent6">
                    <a:lumMod val="75000"/>
                  </a:schemeClr>
                </a:solidFill>
                <a:latin typeface="Bahnschrift SemiBold" panose="020B0502040204020203" pitchFamily="34" charset="0"/>
              </a:rPr>
              <a:t> May - 10</a:t>
            </a:r>
            <a:r>
              <a:rPr lang="en-GB" sz="2000" b="1" baseline="30000" dirty="0">
                <a:solidFill>
                  <a:schemeClr val="accent6">
                    <a:lumMod val="75000"/>
                  </a:schemeClr>
                </a:solidFill>
                <a:latin typeface="Bahnschrift SemiBold" panose="020B0502040204020203" pitchFamily="34" charset="0"/>
              </a:rPr>
              <a:t>th</a:t>
            </a:r>
            <a:r>
              <a:rPr lang="en-GB" sz="2000" b="1" dirty="0">
                <a:solidFill>
                  <a:schemeClr val="accent6">
                    <a:lumMod val="75000"/>
                  </a:schemeClr>
                </a:solidFill>
                <a:latin typeface="Bahnschrift SemiBold" panose="020B0502040204020203" pitchFamily="34" charset="0"/>
              </a:rPr>
              <a:t> June - 1</a:t>
            </a:r>
            <a:r>
              <a:rPr lang="en-GB" sz="2000" b="1" baseline="30000" dirty="0">
                <a:solidFill>
                  <a:schemeClr val="accent6">
                    <a:lumMod val="75000"/>
                  </a:schemeClr>
                </a:solidFill>
                <a:latin typeface="Bahnschrift SemiBold" panose="020B0502040204020203" pitchFamily="34" charset="0"/>
              </a:rPr>
              <a:t>st</a:t>
            </a:r>
            <a:r>
              <a:rPr lang="en-GB" sz="2000" b="1" dirty="0">
                <a:solidFill>
                  <a:schemeClr val="accent6">
                    <a:lumMod val="75000"/>
                  </a:schemeClr>
                </a:solidFill>
                <a:latin typeface="Bahnschrift SemiBold" panose="020B0502040204020203" pitchFamily="34" charset="0"/>
              </a:rPr>
              <a:t> &amp; 22</a:t>
            </a:r>
            <a:r>
              <a:rPr lang="en-GB" sz="2000" b="1" baseline="30000" dirty="0">
                <a:solidFill>
                  <a:schemeClr val="accent6">
                    <a:lumMod val="75000"/>
                  </a:schemeClr>
                </a:solidFill>
                <a:latin typeface="Bahnschrift SemiBold" panose="020B0502040204020203" pitchFamily="34" charset="0"/>
              </a:rPr>
              <a:t>nd</a:t>
            </a:r>
            <a:r>
              <a:rPr lang="en-GB" sz="2000" b="1" dirty="0">
                <a:solidFill>
                  <a:schemeClr val="accent6">
                    <a:lumMod val="75000"/>
                  </a:schemeClr>
                </a:solidFill>
                <a:latin typeface="Bahnschrift SemiBold" panose="020B0502040204020203" pitchFamily="34" charset="0"/>
              </a:rPr>
              <a:t> July – 16</a:t>
            </a:r>
            <a:r>
              <a:rPr lang="en-GB" sz="2000" b="1" baseline="30000" dirty="0">
                <a:solidFill>
                  <a:schemeClr val="accent6">
                    <a:lumMod val="75000"/>
                  </a:schemeClr>
                </a:solidFill>
                <a:latin typeface="Bahnschrift SemiBold" panose="020B0502040204020203" pitchFamily="34" charset="0"/>
              </a:rPr>
              <a:t>th</a:t>
            </a:r>
            <a:r>
              <a:rPr lang="en-GB" sz="2000" b="1" dirty="0">
                <a:solidFill>
                  <a:schemeClr val="accent6">
                    <a:lumMod val="75000"/>
                  </a:schemeClr>
                </a:solidFill>
                <a:latin typeface="Bahnschrift SemiBold" panose="020B0502040204020203" pitchFamily="34" charset="0"/>
              </a:rPr>
              <a:t> Sept. – 7</a:t>
            </a:r>
            <a:r>
              <a:rPr lang="en-GB" sz="2000" b="1" baseline="30000" dirty="0">
                <a:solidFill>
                  <a:schemeClr val="accent6">
                    <a:lumMod val="75000"/>
                  </a:schemeClr>
                </a:solidFill>
                <a:latin typeface="Bahnschrift SemiBold" panose="020B0502040204020203" pitchFamily="34" charset="0"/>
              </a:rPr>
              <a:t>th</a:t>
            </a:r>
            <a:r>
              <a:rPr lang="en-GB" sz="2000" b="1" dirty="0">
                <a:solidFill>
                  <a:schemeClr val="accent6">
                    <a:lumMod val="75000"/>
                  </a:schemeClr>
                </a:solidFill>
                <a:latin typeface="Bahnschrift SemiBold" panose="020B0502040204020203" pitchFamily="34" charset="0"/>
              </a:rPr>
              <a:t> Oct. </a:t>
            </a:r>
          </a:p>
        </p:txBody>
      </p:sp>
      <p:pic>
        <p:nvPicPr>
          <p:cNvPr id="28" name="Picture 27">
            <a:extLst>
              <a:ext uri="{FF2B5EF4-FFF2-40B4-BE49-F238E27FC236}">
                <a16:creationId xmlns:a16="http://schemas.microsoft.com/office/drawing/2014/main" id="{574DB097-2EA3-4F1C-9EC1-6F843FBFF53C}"/>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9628620" y="46784"/>
            <a:ext cx="2396256" cy="1031495"/>
          </a:xfrm>
          <a:prstGeom prst="round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A488E7F0-EC45-24F8-4542-5B1F2358E6EB}"/>
              </a:ext>
            </a:extLst>
          </p:cNvPr>
          <p:cNvSpPr txBox="1"/>
          <p:nvPr/>
        </p:nvSpPr>
        <p:spPr>
          <a:xfrm>
            <a:off x="1154809" y="1162938"/>
            <a:ext cx="10181885" cy="338554"/>
          </a:xfrm>
          <a:prstGeom prst="rect">
            <a:avLst/>
          </a:prstGeom>
          <a:noFill/>
        </p:spPr>
        <p:txBody>
          <a:bodyPr wrap="square" lIns="91440" tIns="45720" rIns="91440" bIns="45720" rtlCol="0" anchor="t">
            <a:spAutoFit/>
          </a:bodyPr>
          <a:lstStyle/>
          <a:p>
            <a:r>
              <a:rPr lang="en-GB" sz="1600" b="1" dirty="0">
                <a:solidFill>
                  <a:srgbClr val="E937DC"/>
                </a:solidFill>
              </a:rPr>
              <a:t>Malted Wholemeal Sliced Baguettes, Low Fat Yoghurts, Milk and Water available daily.  All Special Diets catered for. </a:t>
            </a:r>
          </a:p>
        </p:txBody>
      </p:sp>
    </p:spTree>
    <p:extLst>
      <p:ext uri="{BB962C8B-B14F-4D97-AF65-F5344CB8AC3E}">
        <p14:creationId xmlns:p14="http://schemas.microsoft.com/office/powerpoint/2010/main" val="1939363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225976746"/>
              </p:ext>
            </p:extLst>
          </p:nvPr>
        </p:nvGraphicFramePr>
        <p:xfrm>
          <a:off x="1139644" y="1353667"/>
          <a:ext cx="9981100" cy="4810809"/>
        </p:xfrm>
        <a:graphic>
          <a:graphicData uri="http://schemas.openxmlformats.org/drawingml/2006/table">
            <a:tbl>
              <a:tblPr firstRow="1" bandRow="1">
                <a:tableStyleId>{5C22544A-7EE6-4342-B048-85BDC9FD1C3A}</a:tableStyleId>
              </a:tblPr>
              <a:tblGrid>
                <a:gridCol w="1996220">
                  <a:extLst>
                    <a:ext uri="{9D8B030D-6E8A-4147-A177-3AD203B41FA5}">
                      <a16:colId xmlns:a16="http://schemas.microsoft.com/office/drawing/2014/main" val="3791052974"/>
                    </a:ext>
                  </a:extLst>
                </a:gridCol>
                <a:gridCol w="1996220">
                  <a:extLst>
                    <a:ext uri="{9D8B030D-6E8A-4147-A177-3AD203B41FA5}">
                      <a16:colId xmlns:a16="http://schemas.microsoft.com/office/drawing/2014/main" val="1590528495"/>
                    </a:ext>
                  </a:extLst>
                </a:gridCol>
                <a:gridCol w="1996220">
                  <a:extLst>
                    <a:ext uri="{9D8B030D-6E8A-4147-A177-3AD203B41FA5}">
                      <a16:colId xmlns:a16="http://schemas.microsoft.com/office/drawing/2014/main" val="667963337"/>
                    </a:ext>
                  </a:extLst>
                </a:gridCol>
                <a:gridCol w="1996220">
                  <a:extLst>
                    <a:ext uri="{9D8B030D-6E8A-4147-A177-3AD203B41FA5}">
                      <a16:colId xmlns:a16="http://schemas.microsoft.com/office/drawing/2014/main" val="3251902381"/>
                    </a:ext>
                  </a:extLst>
                </a:gridCol>
                <a:gridCol w="1996220">
                  <a:extLst>
                    <a:ext uri="{9D8B030D-6E8A-4147-A177-3AD203B41FA5}">
                      <a16:colId xmlns:a16="http://schemas.microsoft.com/office/drawing/2014/main" val="1618699767"/>
                    </a:ext>
                  </a:extLst>
                </a:gridCol>
              </a:tblGrid>
              <a:tr h="334750">
                <a:tc>
                  <a:txBody>
                    <a:bodyPr/>
                    <a:lstStyle/>
                    <a:p>
                      <a:pPr algn="ctr"/>
                      <a:r>
                        <a:rPr lang="en-GB" sz="1500" b="1" dirty="0">
                          <a:latin typeface="Bahnschrift"/>
                        </a:rPr>
                        <a:t>Monday</a:t>
                      </a:r>
                    </a:p>
                  </a:txBody>
                  <a:tcPr anchor="ctr"/>
                </a:tc>
                <a:tc>
                  <a:txBody>
                    <a:bodyPr/>
                    <a:lstStyle/>
                    <a:p>
                      <a:pPr algn="ctr"/>
                      <a:r>
                        <a:rPr lang="en-GB" sz="1500" b="1" dirty="0">
                          <a:latin typeface="Bahnschrift"/>
                        </a:rPr>
                        <a:t>Tuesday</a:t>
                      </a:r>
                    </a:p>
                  </a:txBody>
                  <a:tcPr anchor="ctr"/>
                </a:tc>
                <a:tc>
                  <a:txBody>
                    <a:bodyPr/>
                    <a:lstStyle/>
                    <a:p>
                      <a:pPr algn="ctr"/>
                      <a:r>
                        <a:rPr lang="en-GB" sz="1500" b="1" dirty="0">
                          <a:latin typeface="Bahnschrift"/>
                        </a:rPr>
                        <a:t>Wednesday</a:t>
                      </a:r>
                    </a:p>
                  </a:txBody>
                  <a:tcPr anchor="ctr"/>
                </a:tc>
                <a:tc>
                  <a:txBody>
                    <a:bodyPr/>
                    <a:lstStyle/>
                    <a:p>
                      <a:pPr algn="ctr"/>
                      <a:r>
                        <a:rPr lang="en-GB" sz="1500" b="1" dirty="0">
                          <a:latin typeface="Bahnschrift"/>
                        </a:rPr>
                        <a:t>Thursday</a:t>
                      </a:r>
                    </a:p>
                  </a:txBody>
                  <a:tcPr anchor="ctr"/>
                </a:tc>
                <a:tc>
                  <a:txBody>
                    <a:bodyPr/>
                    <a:lstStyle/>
                    <a:p>
                      <a:pPr algn="ctr"/>
                      <a:r>
                        <a:rPr lang="en-GB" sz="1500" b="1" dirty="0">
                          <a:latin typeface="Bahnschrift"/>
                        </a:rPr>
                        <a:t>Friday</a:t>
                      </a:r>
                    </a:p>
                  </a:txBody>
                  <a:tcPr anchor="ctr"/>
                </a:tc>
                <a:extLst>
                  <a:ext uri="{0D108BD9-81ED-4DB2-BD59-A6C34878D82A}">
                    <a16:rowId xmlns:a16="http://schemas.microsoft.com/office/drawing/2014/main" val="4143486272"/>
                  </a:ext>
                </a:extLst>
              </a:tr>
              <a:tr h="798356">
                <a:tc>
                  <a:txBody>
                    <a:bodyPr/>
                    <a:lstStyle/>
                    <a:p>
                      <a:pPr algn="ctr"/>
                      <a:r>
                        <a:rPr lang="en-GB" sz="1500" b="1" baseline="0" dirty="0">
                          <a:latin typeface="Bahnschrift"/>
                        </a:rPr>
                        <a:t>Cheese &amp; Tomato Pizza</a:t>
                      </a:r>
                    </a:p>
                  </a:txBody>
                  <a:tcPr anchor="ctr"/>
                </a:tc>
                <a:tc>
                  <a:txBody>
                    <a:bodyPr/>
                    <a:lstStyle/>
                    <a:p>
                      <a:pPr algn="ctr"/>
                      <a:r>
                        <a:rPr lang="en-GB" sz="1500" b="1" dirty="0">
                          <a:latin typeface="Bahnschrift"/>
                        </a:rPr>
                        <a:t>Butcher’s Mince Beef Pasta Bolognaise</a:t>
                      </a:r>
                    </a:p>
                  </a:txBody>
                  <a:tcPr anchor="ctr"/>
                </a:tc>
                <a:tc>
                  <a:txBody>
                    <a:bodyPr/>
                    <a:lstStyle/>
                    <a:p>
                      <a:pPr algn="ctr"/>
                      <a:r>
                        <a:rPr lang="en-GB" sz="1500" b="1" dirty="0">
                          <a:latin typeface="Bahnschrift"/>
                        </a:rPr>
                        <a:t>Chicken with Sage &amp; Onion Stuffing</a:t>
                      </a:r>
                    </a:p>
                  </a:txBody>
                  <a:tcPr anchor="ctr"/>
                </a:tc>
                <a:tc>
                  <a:txBody>
                    <a:bodyPr/>
                    <a:lstStyle/>
                    <a:p>
                      <a:pPr algn="ctr"/>
                      <a:r>
                        <a:rPr lang="en-GB" sz="1500" b="1" dirty="0">
                          <a:latin typeface="Bahnschrift"/>
                        </a:rPr>
                        <a:t>Chicken &amp; Ham Creamy Pasta Bake</a:t>
                      </a:r>
                    </a:p>
                  </a:txBody>
                  <a:tcPr anchor="ctr"/>
                </a:tc>
                <a:tc>
                  <a:txBody>
                    <a:bodyPr/>
                    <a:lstStyle/>
                    <a:p>
                      <a:pPr algn="ctr"/>
                      <a:r>
                        <a:rPr lang="en-GB" sz="1500" b="1" dirty="0">
                          <a:latin typeface="Bahnschrift"/>
                        </a:rPr>
                        <a:t>Fish Shop Breaded Cod Nuggets </a:t>
                      </a:r>
                    </a:p>
                  </a:txBody>
                  <a:tcPr anchor="ctr"/>
                </a:tc>
                <a:extLst>
                  <a:ext uri="{0D108BD9-81ED-4DB2-BD59-A6C34878D82A}">
                    <a16:rowId xmlns:a16="http://schemas.microsoft.com/office/drawing/2014/main" val="2820107350"/>
                  </a:ext>
                </a:extLst>
              </a:tr>
              <a:tr h="1267977">
                <a:tc>
                  <a:txBody>
                    <a:bodyPr/>
                    <a:lstStyle/>
                    <a:p>
                      <a:pPr algn="ctr"/>
                      <a:r>
                        <a:rPr lang="en-GB" sz="1500" b="1" dirty="0">
                          <a:latin typeface="Bahnschrift"/>
                        </a:rPr>
                        <a:t>Falafel Burger in a Bun </a:t>
                      </a:r>
                    </a:p>
                  </a:txBody>
                  <a:tcPr anchor="ctr"/>
                </a:tc>
                <a:tc>
                  <a:txBody>
                    <a:bodyPr/>
                    <a:lstStyle/>
                    <a:p>
                      <a:pPr algn="ctr"/>
                      <a:r>
                        <a:rPr lang="en-GB" sz="1500" b="1" baseline="0" dirty="0">
                          <a:latin typeface="Bahnschrift"/>
                        </a:rPr>
                        <a:t>Cheese Wheels &amp; Tomato Pasta</a:t>
                      </a:r>
                    </a:p>
                  </a:txBody>
                  <a:tcPr anchor="ctr"/>
                </a:tc>
                <a:tc>
                  <a:txBody>
                    <a:bodyPr/>
                    <a:lstStyle/>
                    <a:p>
                      <a:pPr algn="ctr"/>
                      <a:r>
                        <a:rPr lang="en-GB" sz="1500" b="1" dirty="0">
                          <a:latin typeface="Bahnschrift"/>
                        </a:rPr>
                        <a:t>Vegan Cauliflower Bites</a:t>
                      </a:r>
                    </a:p>
                  </a:txBody>
                  <a:tcPr anchor="ctr"/>
                </a:tc>
                <a:tc>
                  <a:txBody>
                    <a:bodyPr/>
                    <a:lstStyle/>
                    <a:p>
                      <a:pPr algn="ctr"/>
                      <a:r>
                        <a:rPr lang="en-GB" sz="1500" b="1" dirty="0">
                          <a:latin typeface="Bahnschrift"/>
                        </a:rPr>
                        <a:t>Chinese-Style Vegetable &amp; Noodle Wrap</a:t>
                      </a:r>
                    </a:p>
                  </a:txBody>
                  <a:tcPr anchor="ctr"/>
                </a:tc>
                <a:tc>
                  <a:txBody>
                    <a:bodyPr/>
                    <a:lstStyle/>
                    <a:p>
                      <a:pPr marL="0" marR="0" indent="0" algn="ctr" rtl="0" eaLnBrk="1" fontAlgn="auto" latinLnBrk="0" hangingPunct="1">
                        <a:lnSpc>
                          <a:spcPct val="100000"/>
                        </a:lnSpc>
                        <a:spcBef>
                          <a:spcPts val="0"/>
                        </a:spcBef>
                        <a:spcAft>
                          <a:spcPts val="0"/>
                        </a:spcAft>
                        <a:buClrTx/>
                        <a:buSzTx/>
                        <a:buFontTx/>
                        <a:buNone/>
                      </a:pPr>
                      <a:r>
                        <a:rPr lang="en-GB" sz="1500" b="1" dirty="0">
                          <a:latin typeface="Bahnschrift"/>
                        </a:rPr>
                        <a:t>Vegan Sausage Bap</a:t>
                      </a:r>
                    </a:p>
                  </a:txBody>
                  <a:tcPr anchor="ctr"/>
                </a:tc>
                <a:extLst>
                  <a:ext uri="{0D108BD9-81ED-4DB2-BD59-A6C34878D82A}">
                    <a16:rowId xmlns:a16="http://schemas.microsoft.com/office/drawing/2014/main" val="3789807887"/>
                  </a:ext>
                </a:extLst>
              </a:tr>
              <a:tr h="578204">
                <a:tc>
                  <a:txBody>
                    <a:bodyPr/>
                    <a:lstStyle/>
                    <a:p>
                      <a:pPr marL="0" marR="0" indent="0" algn="ctr" rtl="0" eaLnBrk="1" fontAlgn="auto" latinLnBrk="0" hangingPunct="1">
                        <a:lnSpc>
                          <a:spcPct val="100000"/>
                        </a:lnSpc>
                        <a:spcBef>
                          <a:spcPts val="0"/>
                        </a:spcBef>
                        <a:spcAft>
                          <a:spcPts val="0"/>
                        </a:spcAft>
                        <a:buClrTx/>
                        <a:buSzTx/>
                        <a:buFontTx/>
                        <a:buNone/>
                      </a:pPr>
                      <a:r>
                        <a:rPr lang="en-GB" sz="1500" b="1" dirty="0">
                          <a:latin typeface="Bahnschrift"/>
                        </a:rPr>
                        <a:t>Jacket Potato with Beans &amp; Cheese</a:t>
                      </a:r>
                    </a:p>
                  </a:txBody>
                  <a:tcPr anchor="ctr"/>
                </a:tc>
                <a:tc>
                  <a:txBody>
                    <a:bodyPr/>
                    <a:lstStyle/>
                    <a:p>
                      <a:pPr algn="ctr"/>
                      <a:r>
                        <a:rPr lang="en-GB" sz="1500" b="1" dirty="0">
                          <a:latin typeface="Bahnschrift"/>
                        </a:rPr>
                        <a:t>Jacket Potato </a:t>
                      </a:r>
                      <a:r>
                        <a:rPr lang="en-GB" sz="1500" b="1">
                          <a:latin typeface="Bahnschrift"/>
                        </a:rPr>
                        <a:t>with </a:t>
                      </a:r>
                      <a:r>
                        <a:rPr lang="en-GB" sz="1500" b="1" dirty="0">
                          <a:latin typeface="Bahnschrift"/>
                        </a:rPr>
                        <a:t>C</a:t>
                      </a:r>
                      <a:r>
                        <a:rPr lang="en-GB" sz="1500" b="1">
                          <a:latin typeface="Bahnschrift"/>
                        </a:rPr>
                        <a:t>heese</a:t>
                      </a:r>
                      <a:endParaRPr lang="en-GB" sz="1500" b="1" dirty="0">
                        <a:latin typeface="Bahnschrift"/>
                      </a:endParaRPr>
                    </a:p>
                  </a:txBody>
                  <a:tcPr anchor="ctr"/>
                </a:tc>
                <a:tc>
                  <a:txBody>
                    <a:bodyPr/>
                    <a:lstStyle/>
                    <a:p>
                      <a:pPr algn="ctr"/>
                      <a:r>
                        <a:rPr lang="en-GB" sz="1500" b="1" dirty="0">
                          <a:latin typeface="Bahnschrift"/>
                        </a:rPr>
                        <a:t>Jacket Potato with Tuna Mayo &amp; Cheese</a:t>
                      </a:r>
                    </a:p>
                  </a:txBody>
                  <a:tcPr anchor="ctr"/>
                </a:tc>
                <a:tc>
                  <a:txBody>
                    <a:bodyPr/>
                    <a:lstStyle/>
                    <a:p>
                      <a:pPr algn="ctr"/>
                      <a:r>
                        <a:rPr lang="en-GB" sz="1500" b="1" dirty="0">
                          <a:latin typeface="Bahnschrift"/>
                        </a:rPr>
                        <a:t>Jacket Potato with Cheese &amp; Coleslaw</a:t>
                      </a:r>
                    </a:p>
                  </a:txBody>
                  <a:tcPr anchor="ctr"/>
                </a:tc>
                <a:tc>
                  <a:txBody>
                    <a:bodyPr/>
                    <a:lstStyle/>
                    <a:p>
                      <a:pPr algn="ctr"/>
                      <a:r>
                        <a:rPr lang="en-GB" sz="1500" b="1" dirty="0">
                          <a:latin typeface="Bahnschrift"/>
                        </a:rPr>
                        <a:t>Jacket Potato with Cheese</a:t>
                      </a:r>
                    </a:p>
                  </a:txBody>
                  <a:tcPr anchor="ctr"/>
                </a:tc>
                <a:extLst>
                  <a:ext uri="{0D108BD9-81ED-4DB2-BD59-A6C34878D82A}">
                    <a16:rowId xmlns:a16="http://schemas.microsoft.com/office/drawing/2014/main" val="1049153146"/>
                  </a:ext>
                </a:extLst>
              </a:tr>
              <a:tr h="1033166">
                <a:tc>
                  <a:txBody>
                    <a:bodyPr/>
                    <a:lstStyle/>
                    <a:p>
                      <a:pPr algn="ctr"/>
                      <a:r>
                        <a:rPr lang="en-GB" sz="1500" b="1" dirty="0">
                          <a:latin typeface="Bahnschrift"/>
                        </a:rPr>
                        <a:t>Potato Wedges, Peas &amp; Sweetcorn</a:t>
                      </a:r>
                    </a:p>
                  </a:txBody>
                  <a:tcPr anchor="ctr"/>
                </a:tc>
                <a:tc>
                  <a:txBody>
                    <a:bodyPr/>
                    <a:lstStyle/>
                    <a:p>
                      <a:pPr algn="ctr"/>
                      <a:r>
                        <a:rPr lang="en-GB" sz="1500" b="1" dirty="0">
                          <a:latin typeface="Bahnschrift"/>
                        </a:rPr>
                        <a:t>Mixed Vegetables</a:t>
                      </a:r>
                    </a:p>
                  </a:txBody>
                  <a:tcPr anchor="ctr"/>
                </a:tc>
                <a:tc>
                  <a:txBody>
                    <a:bodyPr/>
                    <a:lstStyle/>
                    <a:p>
                      <a:pPr algn="ctr"/>
                      <a:r>
                        <a:rPr lang="en-GB" sz="1500" b="1" dirty="0">
                          <a:latin typeface="Bahnschrift"/>
                        </a:rPr>
                        <a:t>Roast Potato, Seasonal Veg</a:t>
                      </a:r>
                    </a:p>
                    <a:p>
                      <a:pPr algn="ctr"/>
                      <a:r>
                        <a:rPr lang="en-GB" sz="1500" b="1" dirty="0">
                          <a:latin typeface="Bahnschrift"/>
                        </a:rPr>
                        <a:t>&amp; Gravy</a:t>
                      </a:r>
                    </a:p>
                  </a:txBody>
                  <a:tcPr anchor="ctr"/>
                </a:tc>
                <a:tc>
                  <a:txBody>
                    <a:bodyPr/>
                    <a:lstStyle/>
                    <a:p>
                      <a:pPr algn="ctr"/>
                      <a:r>
                        <a:rPr lang="en-GB" sz="1500" b="1" dirty="0">
                          <a:latin typeface="Bahnschrift"/>
                        </a:rPr>
                        <a:t>Diced Carrot &amp; Sweetcorn</a:t>
                      </a:r>
                    </a:p>
                  </a:txBody>
                  <a:tcPr anchor="ctr"/>
                </a:tc>
                <a:tc>
                  <a:txBody>
                    <a:bodyPr/>
                    <a:lstStyle/>
                    <a:p>
                      <a:pPr marL="0" marR="0" indent="0" algn="ctr" rtl="0" eaLnBrk="1" fontAlgn="auto" latinLnBrk="0" hangingPunct="1">
                        <a:lnSpc>
                          <a:spcPct val="100000"/>
                        </a:lnSpc>
                        <a:spcBef>
                          <a:spcPts val="0"/>
                        </a:spcBef>
                        <a:spcAft>
                          <a:spcPts val="0"/>
                        </a:spcAft>
                        <a:buClrTx/>
                        <a:buSzTx/>
                        <a:buFontTx/>
                        <a:buNone/>
                      </a:pPr>
                      <a:r>
                        <a:rPr lang="en-GB" sz="1500" b="1" dirty="0">
                          <a:latin typeface="Bahnschrift"/>
                        </a:rPr>
                        <a:t>Chips, Peas, &amp; Tomato Sauce</a:t>
                      </a:r>
                    </a:p>
                  </a:txBody>
                  <a:tcPr anchor="ctr"/>
                </a:tc>
                <a:extLst>
                  <a:ext uri="{0D108BD9-81ED-4DB2-BD59-A6C34878D82A}">
                    <a16:rowId xmlns:a16="http://schemas.microsoft.com/office/drawing/2014/main" val="537325371"/>
                  </a:ext>
                </a:extLst>
              </a:tr>
              <a:tr h="798356">
                <a:tc>
                  <a:txBody>
                    <a:bodyPr/>
                    <a:lstStyle/>
                    <a:p>
                      <a:pPr algn="ctr"/>
                      <a:r>
                        <a:rPr lang="en-GB" sz="1500" b="1" dirty="0">
                          <a:latin typeface="Bahnschrift"/>
                        </a:rPr>
                        <a:t>Fruit Smoothie</a:t>
                      </a:r>
                    </a:p>
                  </a:txBody>
                  <a:tcPr anchor="ctr"/>
                </a:tc>
                <a:tc>
                  <a:txBody>
                    <a:bodyPr/>
                    <a:lstStyle/>
                    <a:p>
                      <a:pPr algn="ctr"/>
                      <a:r>
                        <a:rPr lang="en-GB" sz="1500" b="1" dirty="0">
                          <a:latin typeface="Bahnschrift"/>
                        </a:rPr>
                        <a:t>Fruit Jelly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dirty="0">
                          <a:latin typeface="Bahnschrift"/>
                        </a:rPr>
                        <a:t>Pip Organic Lolly</a:t>
                      </a:r>
                    </a:p>
                    <a:p>
                      <a:pPr algn="ctr"/>
                      <a:endParaRPr lang="en-GB" sz="1500" b="1" dirty="0">
                        <a:latin typeface="Bahnschrift"/>
                      </a:endParaRPr>
                    </a:p>
                  </a:txBody>
                  <a:tcPr anchor="ctr"/>
                </a:tc>
                <a:tc>
                  <a:txBody>
                    <a:bodyPr/>
                    <a:lstStyle/>
                    <a:p>
                      <a:pPr algn="ctr"/>
                      <a:r>
                        <a:rPr lang="en-GB" sz="1500" b="1" dirty="0">
                          <a:latin typeface="Bahnschrift"/>
                        </a:rPr>
                        <a:t>Fruit Cocktail</a:t>
                      </a:r>
                    </a:p>
                  </a:txBody>
                  <a:tcPr anchor="ctr"/>
                </a:tc>
                <a:tc>
                  <a:txBody>
                    <a:bodyPr/>
                    <a:lstStyle/>
                    <a:p>
                      <a:pPr marL="0" marR="0" indent="0" algn="ctr" rtl="0" eaLnBrk="1" fontAlgn="auto" latinLnBrk="0" hangingPunct="1">
                        <a:lnSpc>
                          <a:spcPct val="100000"/>
                        </a:lnSpc>
                        <a:spcBef>
                          <a:spcPts val="0"/>
                        </a:spcBef>
                        <a:spcAft>
                          <a:spcPts val="0"/>
                        </a:spcAft>
                        <a:buClrTx/>
                        <a:buSzTx/>
                        <a:buFontTx/>
                        <a:buNone/>
                      </a:pPr>
                      <a:r>
                        <a:rPr lang="en-GB" sz="1500" b="1" dirty="0">
                          <a:latin typeface="Bahnschrift"/>
                        </a:rPr>
                        <a:t>Cookie </a:t>
                      </a:r>
                    </a:p>
                  </a:txBody>
                  <a:tcPr anchor="ctr"/>
                </a:tc>
                <a:extLst>
                  <a:ext uri="{0D108BD9-81ED-4DB2-BD59-A6C34878D82A}">
                    <a16:rowId xmlns:a16="http://schemas.microsoft.com/office/drawing/2014/main" val="420141772"/>
                  </a:ext>
                </a:extLst>
              </a:tr>
            </a:tbl>
          </a:graphicData>
        </a:graphic>
      </p:graphicFrame>
      <p:sp>
        <p:nvSpPr>
          <p:cNvPr id="9" name="TextBox 8"/>
          <p:cNvSpPr txBox="1"/>
          <p:nvPr/>
        </p:nvSpPr>
        <p:spPr>
          <a:xfrm>
            <a:off x="3750416" y="141671"/>
            <a:ext cx="4386570" cy="553998"/>
          </a:xfrm>
          <a:prstGeom prst="rect">
            <a:avLst/>
          </a:prstGeom>
          <a:noFill/>
        </p:spPr>
        <p:txBody>
          <a:bodyPr wrap="square" rtlCol="0">
            <a:spAutoFit/>
          </a:bodyPr>
          <a:lstStyle/>
          <a:p>
            <a:r>
              <a:rPr lang="en-GB" sz="3000" b="1" dirty="0">
                <a:solidFill>
                  <a:schemeClr val="accent5"/>
                </a:solidFill>
                <a:latin typeface="Bahnschrift SemiBold" panose="020B0502040204020203" pitchFamily="34" charset="0"/>
              </a:rPr>
              <a:t>LUNCH MENU – WEEK 3</a:t>
            </a:r>
          </a:p>
        </p:txBody>
      </p:sp>
      <p:pic>
        <p:nvPicPr>
          <p:cNvPr id="18" name="Picture 17"/>
          <p:cNvPicPr>
            <a:picLocks noChangeAspect="1"/>
          </p:cNvPicPr>
          <p:nvPr/>
        </p:nvPicPr>
        <p:blipFill>
          <a:blip r:embed="rId2">
            <a:clrChange>
              <a:clrFrom>
                <a:srgbClr val="FFFFFF"/>
              </a:clrFrom>
              <a:clrTo>
                <a:srgbClr val="FFFFFF">
                  <a:alpha val="0"/>
                </a:srgbClr>
              </a:clrTo>
            </a:clrChange>
          </a:blip>
          <a:stretch>
            <a:fillRect/>
          </a:stretch>
        </p:blipFill>
        <p:spPr>
          <a:xfrm>
            <a:off x="2272746" y="6011707"/>
            <a:ext cx="979788" cy="791996"/>
          </a:xfrm>
          <a:prstGeom prst="rect">
            <a:avLst/>
          </a:prstGeom>
        </p:spPr>
      </p:pic>
      <p:pic>
        <p:nvPicPr>
          <p:cNvPr id="25" name="Picture 6" descr="Hot jacket potato Stock Vectors, Images &amp;amp;amp; Vector Art | Shutterstock"/>
          <p:cNvPicPr>
            <a:picLocks noChangeAspect="1" noChangeArrowheads="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11976" b="82071" l="11552" r="86950">
                        <a14:backgroundMark x1="21513" y1="50357" x2="32151" y2="82857"/>
                        <a14:backgroundMark x1="29787" y1="63929" x2="50827" y2="82857"/>
                      </a14:backgroundRemoval>
                    </a14:imgEffect>
                  </a14:imgLayer>
                </a14:imgProps>
              </a:ext>
              <a:ext uri="{28A0092B-C50C-407E-A947-70E740481C1C}">
                <a14:useLocalDpi xmlns:a14="http://schemas.microsoft.com/office/drawing/2010/main" val="0"/>
              </a:ext>
            </a:extLst>
          </a:blip>
          <a:srcRect l="2127" t="3214" r="3625" b="9167"/>
          <a:stretch/>
        </p:blipFill>
        <p:spPr bwMode="auto">
          <a:xfrm>
            <a:off x="3959426" y="5945140"/>
            <a:ext cx="2131981" cy="131198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 descr="Baked Beans Icon stock vector. Illustration of meal - 219882525"/>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03342" y="6030165"/>
            <a:ext cx="995976" cy="9959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4,966 Sweetcorn Cliparts, Stock Vector and Royalty Free Sweetcorn  Illustrations"/>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28263">
            <a:off x="-65178" y="-330807"/>
            <a:ext cx="1352650" cy="128351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6" descr="Flat Icon Green Peas. Vector Illustration. Royalty Free Cliparts, Vectors,  And Stock Illustration. Image 56552587."/>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996224" y="3574466"/>
            <a:ext cx="1074175" cy="107417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0" descr="Homemade Potato Slices Icon, Cartoon Style Stock Vector - Illustration of  food, kitchen: 193693761"/>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r="1863" b="8752"/>
          <a:stretch/>
        </p:blipFill>
        <p:spPr bwMode="auto">
          <a:xfrm>
            <a:off x="10935116" y="2607479"/>
            <a:ext cx="1092532" cy="107297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4" descr="Edamame Pea Green Bean PNG, Clipart, Bean, Computer Icons, Edamame, Food,  Grass Free PNG Download"/>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backgroundMark x1="50000" y1="46133" x2="56593" y2="44475"/>
                        <a14:backgroundMark x1="65797" y1="44613" x2="69780" y2="42956"/>
                        <a14:backgroundMark x1="85440" y1="49724" x2="65522" y2="54144"/>
                        <a14:backgroundMark x1="60989" y1="58011" x2="54808" y2="58840"/>
                        <a14:backgroundMark x1="47802" y1="60497" x2="47802" y2="60497"/>
                        <a14:backgroundMark x1="19643" y1="53315" x2="19643" y2="53315"/>
                        <a14:backgroundMark x1="16484" y1="65746" x2="26099" y2="69337"/>
                        <a14:backgroundMark x1="42582" y1="69890" x2="42582" y2="69890"/>
                        <a14:backgroundMark x1="77198" y1="63260" x2="77198" y2="63260"/>
                      </a14:backgroundRemoval>
                    </a14:imgEffect>
                  </a14:imgLayer>
                </a14:imgProps>
              </a:ext>
              <a:ext uri="{28A0092B-C50C-407E-A947-70E740481C1C}">
                <a14:useLocalDpi xmlns:a14="http://schemas.microsoft.com/office/drawing/2010/main" val="0"/>
              </a:ext>
            </a:extLst>
          </a:blip>
          <a:srcRect/>
          <a:stretch>
            <a:fillRect/>
          </a:stretch>
        </p:blipFill>
        <p:spPr bwMode="auto">
          <a:xfrm>
            <a:off x="9596050" y="5881135"/>
            <a:ext cx="1447956"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11">
            <a:clrChange>
              <a:clrFrom>
                <a:srgbClr val="FFFFFF"/>
              </a:clrFrom>
              <a:clrTo>
                <a:srgbClr val="FFFFFF">
                  <a:alpha val="0"/>
                </a:srgbClr>
              </a:clrTo>
            </a:clrChange>
          </a:blip>
          <a:stretch>
            <a:fillRect/>
          </a:stretch>
        </p:blipFill>
        <p:spPr>
          <a:xfrm>
            <a:off x="245285" y="2595975"/>
            <a:ext cx="1130353" cy="974443"/>
          </a:xfrm>
          <a:prstGeom prst="rect">
            <a:avLst/>
          </a:prstGeom>
        </p:spPr>
      </p:pic>
      <p:pic>
        <p:nvPicPr>
          <p:cNvPr id="47" name="Picture 20" descr="French fries - Free food icons"/>
          <p:cNvPicPr>
            <a:picLocks noChangeAspect="1" noChangeArrowheads="1"/>
          </p:cNvPicPr>
          <p:nvPr/>
        </p:nvPicPr>
        <p:blipFill>
          <a:blip r:embed="rId12"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0892365" y="1449029"/>
            <a:ext cx="1066062" cy="106606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13">
            <a:clrChange>
              <a:clrFrom>
                <a:srgbClr val="FFFFFF"/>
              </a:clrFrom>
              <a:clrTo>
                <a:srgbClr val="FFFFFF">
                  <a:alpha val="0"/>
                </a:srgbClr>
              </a:clrTo>
            </a:clrChange>
          </a:blip>
          <a:stretch>
            <a:fillRect/>
          </a:stretch>
        </p:blipFill>
        <p:spPr>
          <a:xfrm>
            <a:off x="10925785" y="4477930"/>
            <a:ext cx="1114048" cy="1053743"/>
          </a:xfrm>
          <a:prstGeom prst="rect">
            <a:avLst/>
          </a:prstGeom>
        </p:spPr>
      </p:pic>
      <p:pic>
        <p:nvPicPr>
          <p:cNvPr id="6" name="Picture 5"/>
          <p:cNvPicPr>
            <a:picLocks noChangeAspect="1"/>
          </p:cNvPicPr>
          <p:nvPr/>
        </p:nvPicPr>
        <p:blipFill>
          <a:blip r:embed="rId14">
            <a:clrChange>
              <a:clrFrom>
                <a:srgbClr val="FFFFFF"/>
              </a:clrFrom>
              <a:clrTo>
                <a:srgbClr val="FFFFFF">
                  <a:alpha val="0"/>
                </a:srgbClr>
              </a:clrTo>
            </a:clrChange>
          </a:blip>
          <a:stretch>
            <a:fillRect/>
          </a:stretch>
        </p:blipFill>
        <p:spPr>
          <a:xfrm>
            <a:off x="-70555" y="3822385"/>
            <a:ext cx="1329150" cy="920395"/>
          </a:xfrm>
          <a:prstGeom prst="rect">
            <a:avLst/>
          </a:prstGeom>
        </p:spPr>
      </p:pic>
      <p:pic>
        <p:nvPicPr>
          <p:cNvPr id="3074" name="Picture 2" descr="Veg Icon Png - Dark Green Vegetables Clipart, Transparent Png - kindpng"/>
          <p:cNvPicPr>
            <a:picLocks noChangeAspect="1" noChangeArrowheads="1"/>
          </p:cNvPicPr>
          <p:nvPr/>
        </p:nvPicPr>
        <p:blipFill rotWithShape="1">
          <a:blip r:embed="rId15" cstate="print">
            <a:clrChange>
              <a:clrFrom>
                <a:srgbClr val="F7F7F7"/>
              </a:clrFrom>
              <a:clrTo>
                <a:srgbClr val="F7F7F7">
                  <a:alpha val="0"/>
                </a:srgbClr>
              </a:clrTo>
            </a:clrChange>
            <a:extLst>
              <a:ext uri="{28A0092B-C50C-407E-A947-70E740481C1C}">
                <a14:useLocalDpi xmlns:a14="http://schemas.microsoft.com/office/drawing/2010/main" val="0"/>
              </a:ext>
            </a:extLst>
          </a:blip>
          <a:srcRect l="15847" r="15602"/>
          <a:stretch/>
        </p:blipFill>
        <p:spPr bwMode="auto">
          <a:xfrm>
            <a:off x="8470" y="1400986"/>
            <a:ext cx="1414339" cy="104599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4" descr="Spaghetti With Meatballs Food Icon Image Vector Illustration Design Royalty  Free Cliparts, Vectors, And Stock Illustration. Image 81885861."/>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289763" y="4420389"/>
            <a:ext cx="1788543" cy="178854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6" descr="Fish and Chips Food Icon A flat design battered fish and chips food icon with long side shadow. File is built in the CMYK color space for optimal printing. Color swatches are global so it’s easy to change colors across the document. Fried stock vector"/>
          <p:cNvPicPr>
            <a:picLocks noChangeAspect="1" noChangeArrowheads="1"/>
          </p:cNvPicPr>
          <p:nvPr/>
        </p:nvPicPr>
        <p:blipFill>
          <a:blip r:embed="rId17" cstate="print">
            <a:extLst>
              <a:ext uri="{BEBA8EAE-BF5A-486C-A8C5-ECC9F3942E4B}">
                <a14:imgProps xmlns:a14="http://schemas.microsoft.com/office/drawing/2010/main">
                  <a14:imgLayer r:embed="rId1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988595" y="5179557"/>
            <a:ext cx="1504143" cy="150414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2" descr="Hash Browns French Fries いらすとや Dokin-chan Frozen Food PNG, Clipart,  Anpanman, Commodity, Dokinchan, Food,"/>
          <p:cNvPicPr>
            <a:picLocks noChangeAspect="1" noChangeArrowheads="1"/>
          </p:cNvPicPr>
          <p:nvPr/>
        </p:nvPicPr>
        <p:blipFill>
          <a:blip r:embed="rId19" cstate="print">
            <a:extLst>
              <a:ext uri="{BEBA8EAE-BF5A-486C-A8C5-ECC9F3942E4B}">
                <a14:imgProps xmlns:a14="http://schemas.microsoft.com/office/drawing/2010/main">
                  <a14:imgLayer r:embed="rId20">
                    <a14:imgEffect>
                      <a14:backgroundRemoval t="10000" b="90000" l="9890" r="92720"/>
                    </a14:imgEffect>
                  </a14:imgLayer>
                </a14:imgProps>
              </a:ext>
              <a:ext uri="{28A0092B-C50C-407E-A947-70E740481C1C}">
                <a14:useLocalDpi xmlns:a14="http://schemas.microsoft.com/office/drawing/2010/main" val="0"/>
              </a:ext>
            </a:extLst>
          </a:blip>
          <a:srcRect/>
          <a:stretch>
            <a:fillRect/>
          </a:stretch>
        </p:blipFill>
        <p:spPr bwMode="auto">
          <a:xfrm>
            <a:off x="1046959" y="6086954"/>
            <a:ext cx="1148851" cy="72592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8" descr="Cottage Pie Vector Images (over 130)"/>
          <p:cNvPicPr>
            <a:picLocks noChangeAspect="1" noChangeArrowheads="1"/>
          </p:cNvPicPr>
          <p:nvPr/>
        </p:nvPicPr>
        <p:blipFill>
          <a:blip r:embed="rId2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432" y="5478428"/>
            <a:ext cx="1278498" cy="134296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4" descr="Nachos, food Free Icon - Icon-Icons.com"/>
          <p:cNvPicPr>
            <a:picLocks noChangeAspect="1" noChangeArrowheads="1"/>
          </p:cNvPicPr>
          <p:nvPr/>
        </p:nvPicPr>
        <p:blipFill>
          <a:blip r:embed="rId2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70558" y="6073143"/>
            <a:ext cx="1020740" cy="102074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0" descr="Tagliatelle pasta Stock Vector Image by ©viktorijareut #74351871"/>
          <p:cNvPicPr>
            <a:picLocks noChangeAspect="1" noChangeArrowheads="1"/>
          </p:cNvPicPr>
          <p:nvPr/>
        </p:nvPicPr>
        <p:blipFill>
          <a:blip r:embed="rId2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28430" y="5931628"/>
            <a:ext cx="1021308" cy="1021308"/>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509D07BC-9430-418E-A435-3A43E8060FF3}"/>
              </a:ext>
            </a:extLst>
          </p:cNvPr>
          <p:cNvSpPr txBox="1"/>
          <p:nvPr/>
        </p:nvSpPr>
        <p:spPr>
          <a:xfrm>
            <a:off x="1829423" y="680371"/>
            <a:ext cx="7920874" cy="400110"/>
          </a:xfrm>
          <a:prstGeom prst="rect">
            <a:avLst/>
          </a:prstGeom>
          <a:noFill/>
        </p:spPr>
        <p:txBody>
          <a:bodyPr wrap="square" rtlCol="0">
            <a:spAutoFit/>
          </a:bodyPr>
          <a:lstStyle/>
          <a:p>
            <a:pPr algn="ctr"/>
            <a:r>
              <a:rPr lang="en-GB" sz="2000" b="1" dirty="0">
                <a:solidFill>
                  <a:srgbClr val="E937DC"/>
                </a:solidFill>
                <a:latin typeface="Bahnschrift SemiBold" panose="020B0502040204020203" pitchFamily="34" charset="0"/>
              </a:rPr>
              <a:t>29</a:t>
            </a:r>
            <a:r>
              <a:rPr lang="en-GB" sz="2000" b="1" baseline="30000" dirty="0">
                <a:solidFill>
                  <a:srgbClr val="E937DC"/>
                </a:solidFill>
                <a:latin typeface="Bahnschrift SemiBold" panose="020B0502040204020203" pitchFamily="34" charset="0"/>
              </a:rPr>
              <a:t>th</a:t>
            </a:r>
            <a:r>
              <a:rPr lang="en-GB" sz="2000" b="1" dirty="0">
                <a:solidFill>
                  <a:srgbClr val="E937DC"/>
                </a:solidFill>
                <a:latin typeface="Bahnschrift SemiBold" panose="020B0502040204020203" pitchFamily="34" charset="0"/>
              </a:rPr>
              <a:t> Apr. – 20</a:t>
            </a:r>
            <a:r>
              <a:rPr lang="en-GB" sz="2000" b="1" baseline="30000" dirty="0">
                <a:solidFill>
                  <a:srgbClr val="E937DC"/>
                </a:solidFill>
                <a:latin typeface="Bahnschrift SemiBold" panose="020B0502040204020203" pitchFamily="34" charset="0"/>
              </a:rPr>
              <a:t>th</a:t>
            </a:r>
            <a:r>
              <a:rPr lang="en-GB" sz="2000" b="1" dirty="0">
                <a:solidFill>
                  <a:srgbClr val="E937DC"/>
                </a:solidFill>
                <a:latin typeface="Bahnschrift SemiBold" panose="020B0502040204020203" pitchFamily="34" charset="0"/>
              </a:rPr>
              <a:t> May – 17</a:t>
            </a:r>
            <a:r>
              <a:rPr lang="en-GB" sz="2000" b="1" baseline="30000" dirty="0">
                <a:solidFill>
                  <a:srgbClr val="E937DC"/>
                </a:solidFill>
                <a:latin typeface="Bahnschrift SemiBold" panose="020B0502040204020203" pitchFamily="34" charset="0"/>
              </a:rPr>
              <a:t>th</a:t>
            </a:r>
            <a:r>
              <a:rPr lang="en-GB" sz="2000" b="1" dirty="0">
                <a:solidFill>
                  <a:srgbClr val="E937DC"/>
                </a:solidFill>
                <a:latin typeface="Bahnschrift SemiBold" panose="020B0502040204020203" pitchFamily="34" charset="0"/>
              </a:rPr>
              <a:t> June – 8</a:t>
            </a:r>
            <a:r>
              <a:rPr lang="en-GB" sz="2000" b="1" baseline="30000" dirty="0">
                <a:solidFill>
                  <a:srgbClr val="E937DC"/>
                </a:solidFill>
                <a:latin typeface="Bahnschrift SemiBold" panose="020B0502040204020203" pitchFamily="34" charset="0"/>
              </a:rPr>
              <a:t>th</a:t>
            </a:r>
            <a:r>
              <a:rPr lang="en-GB" sz="2000" b="1" dirty="0">
                <a:solidFill>
                  <a:srgbClr val="E937DC"/>
                </a:solidFill>
                <a:latin typeface="Bahnschrift SemiBold" panose="020B0502040204020203" pitchFamily="34" charset="0"/>
              </a:rPr>
              <a:t> July – 2</a:t>
            </a:r>
            <a:r>
              <a:rPr lang="en-GB" sz="2000" b="1" baseline="30000" dirty="0">
                <a:solidFill>
                  <a:srgbClr val="E937DC"/>
                </a:solidFill>
                <a:latin typeface="Bahnschrift SemiBold" panose="020B0502040204020203" pitchFamily="34" charset="0"/>
              </a:rPr>
              <a:t>nd</a:t>
            </a:r>
            <a:r>
              <a:rPr lang="en-GB" sz="2000" b="1" dirty="0">
                <a:solidFill>
                  <a:srgbClr val="E937DC"/>
                </a:solidFill>
                <a:latin typeface="Bahnschrift SemiBold" panose="020B0502040204020203" pitchFamily="34" charset="0"/>
              </a:rPr>
              <a:t> &amp; 23</a:t>
            </a:r>
            <a:r>
              <a:rPr lang="en-GB" sz="2000" b="1" baseline="30000" dirty="0">
                <a:solidFill>
                  <a:srgbClr val="E937DC"/>
                </a:solidFill>
                <a:latin typeface="Bahnschrift SemiBold" panose="020B0502040204020203" pitchFamily="34" charset="0"/>
              </a:rPr>
              <a:t>rd</a:t>
            </a:r>
            <a:r>
              <a:rPr lang="en-GB" sz="2000" b="1" dirty="0">
                <a:solidFill>
                  <a:srgbClr val="E937DC"/>
                </a:solidFill>
                <a:latin typeface="Bahnschrift SemiBold" panose="020B0502040204020203" pitchFamily="34" charset="0"/>
              </a:rPr>
              <a:t> Sept. – 14</a:t>
            </a:r>
            <a:r>
              <a:rPr lang="en-GB" sz="2000" b="1" baseline="30000" dirty="0">
                <a:solidFill>
                  <a:srgbClr val="E937DC"/>
                </a:solidFill>
                <a:latin typeface="Bahnschrift SemiBold" panose="020B0502040204020203" pitchFamily="34" charset="0"/>
              </a:rPr>
              <a:t>th</a:t>
            </a:r>
            <a:r>
              <a:rPr lang="en-GB" sz="2000" b="1" dirty="0">
                <a:solidFill>
                  <a:srgbClr val="E937DC"/>
                </a:solidFill>
                <a:latin typeface="Bahnschrift SemiBold" panose="020B0502040204020203" pitchFamily="34" charset="0"/>
              </a:rPr>
              <a:t> Oct. </a:t>
            </a:r>
          </a:p>
        </p:txBody>
      </p:sp>
      <p:pic>
        <p:nvPicPr>
          <p:cNvPr id="29" name="Picture 28">
            <a:extLst>
              <a:ext uri="{FF2B5EF4-FFF2-40B4-BE49-F238E27FC236}">
                <a16:creationId xmlns:a16="http://schemas.microsoft.com/office/drawing/2014/main" id="{26F30E17-18EE-40A3-9863-B2357AA34AFC}"/>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9714226" y="52430"/>
            <a:ext cx="2441779" cy="1015596"/>
          </a:xfrm>
          <a:prstGeom prst="roundRect">
            <a:avLst/>
          </a:prstGeom>
          <a:ln>
            <a:noFill/>
          </a:ln>
          <a:effectLst>
            <a:outerShdw blurRad="292100" dist="139700" dir="2700000" algn="tl" rotWithShape="0">
              <a:srgbClr val="333333">
                <a:alpha val="65000"/>
              </a:srgbClr>
            </a:outerShdw>
          </a:effectLst>
        </p:spPr>
      </p:pic>
      <p:pic>
        <p:nvPicPr>
          <p:cNvPr id="34" name="Picture 4" descr="Roast chicken - Free food icons">
            <a:extLst>
              <a:ext uri="{FF2B5EF4-FFF2-40B4-BE49-F238E27FC236}">
                <a16:creationId xmlns:a16="http://schemas.microsoft.com/office/drawing/2014/main" id="{B32CE102-8540-48CA-8EB6-835680BF5EB9}"/>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715640" y="15440"/>
            <a:ext cx="1319996" cy="131999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a:extLst>
              <a:ext uri="{FF2B5EF4-FFF2-40B4-BE49-F238E27FC236}">
                <a16:creationId xmlns:a16="http://schemas.microsoft.com/office/drawing/2014/main" id="{E7B8D4DA-5348-459D-B3C9-DC8746794A58}"/>
              </a:ext>
            </a:extLst>
          </p:cNvPr>
          <p:cNvPicPr>
            <a:picLocks noChangeAspect="1"/>
          </p:cNvPicPr>
          <p:nvPr/>
        </p:nvPicPr>
        <p:blipFill>
          <a:blip r:embed="rId26">
            <a:clrChange>
              <a:clrFrom>
                <a:srgbClr val="FFFFFF"/>
              </a:clrFrom>
              <a:clrTo>
                <a:srgbClr val="FFFFFF">
                  <a:alpha val="0"/>
                </a:srgbClr>
              </a:clrTo>
            </a:clrChange>
          </a:blip>
          <a:stretch>
            <a:fillRect/>
          </a:stretch>
        </p:blipFill>
        <p:spPr>
          <a:xfrm>
            <a:off x="6419386" y="6085199"/>
            <a:ext cx="1547097" cy="1014434"/>
          </a:xfrm>
          <a:prstGeom prst="rect">
            <a:avLst/>
          </a:prstGeom>
        </p:spPr>
      </p:pic>
      <p:sp>
        <p:nvSpPr>
          <p:cNvPr id="2" name="TextBox 1">
            <a:extLst>
              <a:ext uri="{FF2B5EF4-FFF2-40B4-BE49-F238E27FC236}">
                <a16:creationId xmlns:a16="http://schemas.microsoft.com/office/drawing/2014/main" id="{EDD15911-A09C-A10A-33EF-4928AA05B5C4}"/>
              </a:ext>
            </a:extLst>
          </p:cNvPr>
          <p:cNvSpPr txBox="1"/>
          <p:nvPr/>
        </p:nvSpPr>
        <p:spPr>
          <a:xfrm>
            <a:off x="1005667" y="1204457"/>
            <a:ext cx="10053969" cy="338554"/>
          </a:xfrm>
          <a:prstGeom prst="rect">
            <a:avLst/>
          </a:prstGeom>
          <a:noFill/>
        </p:spPr>
        <p:txBody>
          <a:bodyPr wrap="square" lIns="91440" tIns="45720" rIns="91440" bIns="45720" rtlCol="0" anchor="t">
            <a:spAutoFit/>
          </a:bodyPr>
          <a:lstStyle/>
          <a:p>
            <a:r>
              <a:rPr lang="en-GB" sz="1600" b="1" dirty="0">
                <a:solidFill>
                  <a:srgbClr val="E937DC"/>
                </a:solidFill>
              </a:rPr>
              <a:t>Malted Wholemeal Sliced Baguettes, Low Fat Yoghurts, Milk and Water available daily.  All Special Diets catered for.</a:t>
            </a:r>
          </a:p>
        </p:txBody>
      </p:sp>
    </p:spTree>
    <p:extLst>
      <p:ext uri="{BB962C8B-B14F-4D97-AF65-F5344CB8AC3E}">
        <p14:creationId xmlns:p14="http://schemas.microsoft.com/office/powerpoint/2010/main" val="13136588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3478dc5-493a-44c4-8388-fa38e490eee3">
      <Terms xmlns="http://schemas.microsoft.com/office/infopath/2007/PartnerControls"/>
    </lcf76f155ced4ddcb4097134ff3c332f>
    <SharedWithUsers xmlns="673b819d-7876-418f-b02e-089cc5af07cd">
      <UserInfo>
        <DisplayName>Rachel Olivant</DisplayName>
        <AccountId>14</AccountId>
        <AccountType/>
      </UserInfo>
      <UserInfo>
        <DisplayName>Woodwater Academy</DisplayName>
        <AccountId>49</AccountId>
        <AccountType/>
      </UserInfo>
    </SharedWithUsers>
    <TaxCatchAll xmlns="673b819d-7876-418f-b02e-089cc5af07c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472308D027AD249A1A74F2ECE500F42" ma:contentTypeVersion="15" ma:contentTypeDescription="Create a new document." ma:contentTypeScope="" ma:versionID="a04887a0efd41a20e79fc890810ded5a">
  <xsd:schema xmlns:xsd="http://www.w3.org/2001/XMLSchema" xmlns:xs="http://www.w3.org/2001/XMLSchema" xmlns:p="http://schemas.microsoft.com/office/2006/metadata/properties" xmlns:ns2="93478dc5-493a-44c4-8388-fa38e490eee3" xmlns:ns3="673b819d-7876-418f-b02e-089cc5af07cd" targetNamespace="http://schemas.microsoft.com/office/2006/metadata/properties" ma:root="true" ma:fieldsID="b4ca6dcd13a15c16bdf7469757977929" ns2:_="" ns3:_="">
    <xsd:import namespace="93478dc5-493a-44c4-8388-fa38e490eee3"/>
    <xsd:import namespace="673b819d-7876-418f-b02e-089cc5af07c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478dc5-493a-44c4-8388-fa38e490ee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fcbc46f6-f650-4f3b-a8ba-64b2967a6109"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73b819d-7876-418f-b02e-089cc5af07c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917a43c-b68a-4f14-965c-b155e652e3d3}" ma:internalName="TaxCatchAll" ma:showField="CatchAllData" ma:web="673b819d-7876-418f-b02e-089cc5af07cd">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589EF81-324A-45AE-8117-219818FCF2E5}">
  <ds:schemaRefs>
    <ds:schemaRef ds:uri="http://purl.org/dc/terms/"/>
    <ds:schemaRef ds:uri="http://purl.org/dc/dcmitype/"/>
    <ds:schemaRef ds:uri="http://schemas.microsoft.com/office/2006/documentManagement/types"/>
    <ds:schemaRef ds:uri="586bd047-682f-46dc-a705-4999bb99330b"/>
    <ds:schemaRef ds:uri="6fffca89-e282-430f-ac5a-c8bece9620a1"/>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EE0CCAF2-354B-4E4D-972F-0FBC72DF6BE9}">
  <ds:schemaRefs>
    <ds:schemaRef ds:uri="http://schemas.microsoft.com/sharepoint/v3/contenttype/forms"/>
  </ds:schemaRefs>
</ds:datastoreItem>
</file>

<file path=customXml/itemProps3.xml><?xml version="1.0" encoding="utf-8"?>
<ds:datastoreItem xmlns:ds="http://schemas.openxmlformats.org/officeDocument/2006/customXml" ds:itemID="{14160DD0-6D9E-4E64-A611-3327D8D37C43}"/>
</file>

<file path=docProps/app.xml><?xml version="1.0" encoding="utf-8"?>
<Properties xmlns="http://schemas.openxmlformats.org/officeDocument/2006/extended-properties" xmlns:vt="http://schemas.openxmlformats.org/officeDocument/2006/docPropsVTypes">
  <TotalTime>601</TotalTime>
  <Words>510</Words>
  <Application>Microsoft Office PowerPoint</Application>
  <PresentationFormat>Widescreen</PresentationFormat>
  <Paragraphs>114</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Bahnschrift</vt:lpstr>
      <vt:lpstr>Bahnschrift SemiBold</vt:lpstr>
      <vt:lpstr>Calibri</vt:lpstr>
      <vt:lpstr>Calibri Light</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Carolyn Porter</dc:creator>
  <cp:lastModifiedBy>Lucy Murch</cp:lastModifiedBy>
  <cp:revision>49</cp:revision>
  <cp:lastPrinted>2024-03-01T11:07:49Z</cp:lastPrinted>
  <dcterms:created xsi:type="dcterms:W3CDTF">2022-03-04T12:50:41Z</dcterms:created>
  <dcterms:modified xsi:type="dcterms:W3CDTF">2024-03-05T13:47:16Z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0x010100B4212E547D34BD4C86492DC5524A0A67</vt:lpwstr>
  </property>
  <property fmtid="{D5CDD505-2E9C-101B-9397-08002B2CF9AE}" pid="3" name="MediaServiceImageTags">
    <vt:lpwstr/>
  </property>
</Properties>
</file>